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77" r:id="rId1"/>
  </p:sldMasterIdLst>
  <p:notesMasterIdLst>
    <p:notesMasterId r:id="rId21"/>
  </p:notesMasterIdLst>
  <p:sldIdLst>
    <p:sldId id="256" r:id="rId2"/>
    <p:sldId id="257" r:id="rId3"/>
    <p:sldId id="266" r:id="rId4"/>
    <p:sldId id="258" r:id="rId5"/>
    <p:sldId id="267" r:id="rId6"/>
    <p:sldId id="260" r:id="rId7"/>
    <p:sldId id="270" r:id="rId8"/>
    <p:sldId id="268" r:id="rId9"/>
    <p:sldId id="269" r:id="rId10"/>
    <p:sldId id="278" r:id="rId11"/>
    <p:sldId id="280" r:id="rId12"/>
    <p:sldId id="264" r:id="rId13"/>
    <p:sldId id="272" r:id="rId14"/>
    <p:sldId id="273" r:id="rId15"/>
    <p:sldId id="274" r:id="rId16"/>
    <p:sldId id="277" r:id="rId17"/>
    <p:sldId id="279" r:id="rId18"/>
    <p:sldId id="275" r:id="rId19"/>
    <p:sldId id="281"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7350" autoAdjust="0"/>
  </p:normalViewPr>
  <p:slideViewPr>
    <p:cSldViewPr snapToGrid="0" snapToObjects="1">
      <p:cViewPr>
        <p:scale>
          <a:sx n="110" d="100"/>
          <a:sy n="110" d="100"/>
        </p:scale>
        <p:origin x="90" y="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742BA2-FA56-7C44-B64B-511F49661C44}" type="datetimeFigureOut">
              <a:rPr lang="en-US" smtClean="0"/>
              <a:pPr/>
              <a:t>9/1/2011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2D276C-DDBD-9448-860C-96F52612BA9C}" type="slidenum">
              <a:rPr lang="en-US" smtClean="0"/>
              <a:pPr/>
              <a:t>‹#›</a:t>
            </a:fld>
            <a:endParaRPr lang="en-US"/>
          </a:p>
        </p:txBody>
      </p:sp>
    </p:spTree>
    <p:extLst>
      <p:ext uri="{BB962C8B-B14F-4D97-AF65-F5344CB8AC3E}">
        <p14:creationId xmlns:p14="http://schemas.microsoft.com/office/powerpoint/2010/main" val="1507077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Rachel and </a:t>
            </a:r>
            <a:r>
              <a:rPr lang="en-US" dirty="0" err="1" smtClean="0">
                <a:solidFill>
                  <a:schemeClr val="tx1"/>
                </a:solidFill>
              </a:rPr>
              <a:t>Teresita</a:t>
            </a:r>
            <a:endParaRPr lang="en-US" dirty="0" smtClean="0">
              <a:solidFill>
                <a:schemeClr val="tx1"/>
              </a:solidFill>
            </a:endParaRPr>
          </a:p>
          <a:p>
            <a:r>
              <a:rPr lang="en-AU" dirty="0" smtClean="0"/>
              <a:t>The Australian Red Cross NT manages the Palmerston and Tiwi islands sites for the Communities for Children Activity </a:t>
            </a:r>
          </a:p>
          <a:p>
            <a:endParaRPr lang="en-AU" dirty="0" smtClean="0"/>
          </a:p>
          <a:p>
            <a:r>
              <a:rPr lang="en-AU" dirty="0" smtClean="0"/>
              <a:t>Commitment to build the evaluation capacity of the Communities for Children (C4C) Local Committee members as a way to strengthen community decision-making and increase the quality of C4C programs. </a:t>
            </a:r>
          </a:p>
          <a:p>
            <a:endParaRPr lang="en-AU" dirty="0" smtClean="0"/>
          </a:p>
          <a:p>
            <a:r>
              <a:rPr lang="en-AU" dirty="0" smtClean="0"/>
              <a:t>The aim is for Agencies to provide programs for children and families that are more responsive to local needs and accountable to local people as a result of greater local involvement and careful examination of the programs</a:t>
            </a:r>
          </a:p>
          <a:p>
            <a:endParaRPr lang="en-AU" dirty="0" smtClean="0"/>
          </a:p>
          <a:p>
            <a:r>
              <a:rPr lang="en-US" dirty="0" smtClean="0"/>
              <a:t>The design of the Program was influenced by:</a:t>
            </a:r>
          </a:p>
          <a:p>
            <a:pPr lvl="1"/>
            <a:r>
              <a:rPr lang="en-US" dirty="0" smtClean="0"/>
              <a:t> the results of the Evaluation of the first C4C Program in </a:t>
            </a:r>
            <a:r>
              <a:rPr lang="en-US" dirty="0" err="1" smtClean="0"/>
              <a:t>Tiwi</a:t>
            </a:r>
            <a:r>
              <a:rPr lang="en-US" dirty="0" smtClean="0"/>
              <a:t> Islands and Palmerston and </a:t>
            </a:r>
          </a:p>
          <a:p>
            <a:pPr lvl="1"/>
            <a:endParaRPr lang="en-US" dirty="0" smtClean="0"/>
          </a:p>
          <a:p>
            <a:pPr lvl="1"/>
            <a:r>
              <a:rPr lang="en-US" dirty="0" smtClean="0"/>
              <a:t>feedback from extensive consultation with people on </a:t>
            </a:r>
            <a:r>
              <a:rPr lang="en-US" dirty="0" err="1" smtClean="0"/>
              <a:t>Tiwi</a:t>
            </a:r>
            <a:r>
              <a:rPr lang="en-US" dirty="0" smtClean="0"/>
              <a:t> Islands during the planning stage of the new program</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AU"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B92D276C-DDBD-9448-860C-96F52612BA9C}"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b="1" dirty="0" smtClean="0"/>
              <a:t>(</a:t>
            </a:r>
            <a:r>
              <a:rPr lang="en-AU" b="1" dirty="0" err="1" smtClean="0"/>
              <a:t>Teresita</a:t>
            </a:r>
            <a:r>
              <a:rPr lang="en-AU" b="1" dirty="0" smtClean="0"/>
              <a:t>), </a:t>
            </a:r>
            <a:r>
              <a:rPr lang="en-AU" b="1" dirty="0" err="1" smtClean="0"/>
              <a:t>Tash</a:t>
            </a:r>
            <a:r>
              <a:rPr lang="en-AU" b="1" dirty="0" smtClean="0"/>
              <a:t> (2 mins)</a:t>
            </a:r>
          </a:p>
          <a:p>
            <a:r>
              <a:rPr lang="en-AU" sz="2162" dirty="0" smtClean="0"/>
              <a:t>As a result of the regular and open evaluation activities:</a:t>
            </a:r>
          </a:p>
          <a:p>
            <a:pPr lvl="1"/>
            <a:r>
              <a:rPr lang="en-AU" sz="2162" dirty="0" smtClean="0"/>
              <a:t>Families feel valued. They have been invited to have their say about their programs</a:t>
            </a:r>
          </a:p>
          <a:p>
            <a:pPr lvl="2"/>
            <a:r>
              <a:rPr lang="en-AU" sz="2162" dirty="0" smtClean="0"/>
              <a:t>(</a:t>
            </a:r>
            <a:r>
              <a:rPr lang="en-AU" sz="2162" dirty="0" err="1" smtClean="0"/>
              <a:t>e.g</a:t>
            </a:r>
            <a:r>
              <a:rPr lang="en-AU" sz="2162" dirty="0" smtClean="0"/>
              <a:t> of PFC mum saying that it was good to have a chance to have a say)</a:t>
            </a:r>
          </a:p>
          <a:p>
            <a:pPr lvl="1"/>
            <a:r>
              <a:rPr lang="en-AU" sz="2162" dirty="0" smtClean="0"/>
              <a:t>families are kept in the loop as we provide get regular feedback about the evaluation </a:t>
            </a:r>
          </a:p>
          <a:p>
            <a:pPr lvl="1"/>
            <a:r>
              <a:rPr lang="en-AU" sz="2162" dirty="0" smtClean="0"/>
              <a:t>families are starting to own the programs </a:t>
            </a:r>
          </a:p>
          <a:p>
            <a:pPr lvl="2"/>
            <a:r>
              <a:rPr lang="en-AU" sz="2162" dirty="0" smtClean="0"/>
              <a:t>(e.g. organising fun days, camps)</a:t>
            </a:r>
          </a:p>
          <a:p>
            <a:pPr lvl="2"/>
            <a:r>
              <a:rPr lang="en-AU" sz="2162" dirty="0" smtClean="0"/>
              <a:t>the strong women managed most activities at the bush camps, </a:t>
            </a:r>
            <a:r>
              <a:rPr lang="en-AU" sz="2162" dirty="0" err="1" smtClean="0"/>
              <a:t>Nimarra</a:t>
            </a:r>
            <a:r>
              <a:rPr lang="en-AU" sz="2162" dirty="0" smtClean="0"/>
              <a:t> workers such as Ron took boys hunting</a:t>
            </a:r>
          </a:p>
          <a:p>
            <a:pPr lvl="2"/>
            <a:endParaRPr lang="en-AU" sz="2162" dirty="0" smtClean="0"/>
          </a:p>
          <a:p>
            <a:r>
              <a:rPr lang="en-AU" sz="2162" dirty="0" smtClean="0"/>
              <a:t>Aim is </a:t>
            </a:r>
            <a:r>
              <a:rPr lang="en-AU" sz="2162" baseline="0" dirty="0" smtClean="0"/>
              <a:t> that </a:t>
            </a:r>
            <a:r>
              <a:rPr lang="en-AU" sz="2162" baseline="0" dirty="0" err="1" smtClean="0"/>
              <a:t>t</a:t>
            </a:r>
            <a:r>
              <a:rPr lang="en-AU" sz="2162" dirty="0" err="1" smtClean="0"/>
              <a:t>The</a:t>
            </a:r>
            <a:r>
              <a:rPr lang="en-AU" sz="2162" dirty="0" smtClean="0"/>
              <a:t> ongoing evaluation leads to better programs</a:t>
            </a:r>
          </a:p>
          <a:p>
            <a:pPr marL="0" marR="0" indent="0" algn="l" defTabSz="457200" rtl="0" eaLnBrk="1" fontAlgn="auto" latinLnBrk="0" hangingPunct="1">
              <a:lnSpc>
                <a:spcPct val="100000"/>
              </a:lnSpc>
              <a:spcBef>
                <a:spcPts val="0"/>
              </a:spcBef>
              <a:spcAft>
                <a:spcPts val="0"/>
              </a:spcAft>
              <a:buClrTx/>
              <a:buSzTx/>
              <a:buFontTx/>
              <a:buNone/>
              <a:tabLst/>
              <a:defRPr/>
            </a:pPr>
            <a:endParaRPr lang="en-AU" sz="1200" b="1" dirty="0" smtClean="0"/>
          </a:p>
          <a:p>
            <a:endParaRPr lang="en-US" dirty="0"/>
          </a:p>
        </p:txBody>
      </p:sp>
      <p:sp>
        <p:nvSpPr>
          <p:cNvPr id="4" name="Slide Number Placeholder 3"/>
          <p:cNvSpPr>
            <a:spLocks noGrp="1"/>
          </p:cNvSpPr>
          <p:nvPr>
            <p:ph type="sldNum" sz="quarter" idx="10"/>
          </p:nvPr>
        </p:nvSpPr>
        <p:spPr/>
        <p:txBody>
          <a:bodyPr/>
          <a:lstStyle/>
          <a:p>
            <a:fld id="{B92D276C-DDBD-9448-860C-96F52612BA9C}" type="slidenum">
              <a:rPr lang="en-US" smtClean="0"/>
              <a:pPr/>
              <a:t>16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b="1" dirty="0" smtClean="0"/>
              <a:t>(Rachel and Joan) (5 mins)</a:t>
            </a:r>
            <a:endParaRPr lang="en-AU" sz="1200" b="1" dirty="0" smtClean="0"/>
          </a:p>
          <a:p>
            <a:r>
              <a:rPr lang="en-AU" sz="2353" dirty="0" smtClean="0"/>
              <a:t>Building evaluation capacity has added value to the C4C Program. It has enabled the ARCNT to ‘give back’ to communities:</a:t>
            </a:r>
          </a:p>
          <a:p>
            <a:pPr lvl="1"/>
            <a:r>
              <a:rPr lang="en-AU" sz="2353" dirty="0" smtClean="0"/>
              <a:t>To invest in the community </a:t>
            </a:r>
          </a:p>
          <a:p>
            <a:pPr lvl="1"/>
            <a:r>
              <a:rPr lang="en-AU" sz="2353" dirty="0" smtClean="0"/>
              <a:t>To employ local people</a:t>
            </a:r>
          </a:p>
          <a:p>
            <a:pPr lvl="1"/>
            <a:endParaRPr lang="en-AU" sz="2353" dirty="0" smtClean="0"/>
          </a:p>
          <a:p>
            <a:r>
              <a:rPr lang="en-AU" sz="2353" dirty="0" smtClean="0"/>
              <a:t>The evaluation is more robust because key community people, young mums are asking the questions</a:t>
            </a:r>
          </a:p>
          <a:p>
            <a:pPr lvl="1"/>
            <a:r>
              <a:rPr lang="en-AU" sz="2353" dirty="0" smtClean="0"/>
              <a:t>The evaluators are local people who can put themselves in the “shoes of the community” better than outside evaluators could</a:t>
            </a:r>
          </a:p>
          <a:p>
            <a:pPr lvl="1"/>
            <a:endParaRPr lang="en-AU" sz="2353" dirty="0" smtClean="0"/>
          </a:p>
          <a:p>
            <a:r>
              <a:rPr lang="en-AU" sz="2353" dirty="0" err="1" smtClean="0"/>
              <a:t>Nimarra</a:t>
            </a:r>
            <a:r>
              <a:rPr lang="en-AU" sz="2353" dirty="0" smtClean="0"/>
              <a:t> workers have improved their knowledge about the C4C programs and their knowledge of the programs helped the evaluation</a:t>
            </a:r>
          </a:p>
          <a:p>
            <a:endParaRPr lang="en-US" dirty="0"/>
          </a:p>
        </p:txBody>
      </p:sp>
      <p:sp>
        <p:nvSpPr>
          <p:cNvPr id="4" name="Slide Number Placeholder 3"/>
          <p:cNvSpPr>
            <a:spLocks noGrp="1"/>
          </p:cNvSpPr>
          <p:nvPr>
            <p:ph type="sldNum" sz="quarter" idx="10"/>
          </p:nvPr>
        </p:nvSpPr>
        <p:spPr/>
        <p:txBody>
          <a:bodyPr/>
          <a:lstStyle/>
          <a:p>
            <a:fld id="{B92D276C-DDBD-9448-860C-96F52612BA9C}" type="slidenum">
              <a:rPr lang="en-US" smtClean="0"/>
              <a:pPr/>
              <a:t>18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Joan</a:t>
            </a:r>
          </a:p>
          <a:p>
            <a:r>
              <a:rPr lang="en-US" b="1" dirty="0" smtClean="0"/>
              <a:t>Establish and support local committees and a Joint committee to make decisions</a:t>
            </a:r>
            <a:endParaRPr lang="en-AU" dirty="0" smtClean="0"/>
          </a:p>
          <a:p>
            <a:pPr lvl="1"/>
            <a:endParaRPr lang="en-US" dirty="0" smtClean="0"/>
          </a:p>
          <a:p>
            <a:pPr lvl="1"/>
            <a:r>
              <a:rPr lang="en-US" dirty="0" smtClean="0"/>
              <a:t>To build local decision making capacity and </a:t>
            </a:r>
          </a:p>
          <a:p>
            <a:pPr lvl="1"/>
            <a:r>
              <a:rPr lang="en-US" dirty="0" smtClean="0"/>
              <a:t>Ensure community input to decisions made about what programs to fund and how to deliver them</a:t>
            </a:r>
            <a:endParaRPr lang="en-AU" dirty="0" smtClean="0"/>
          </a:p>
          <a:p>
            <a:pPr>
              <a:buNone/>
            </a:pPr>
            <a:endParaRPr lang="en-AU" dirty="0" smtClean="0"/>
          </a:p>
          <a:p>
            <a:r>
              <a:rPr lang="en-US" b="1" dirty="0" smtClean="0"/>
              <a:t>Employ local people in key roles</a:t>
            </a:r>
          </a:p>
          <a:p>
            <a:pPr lvl="1"/>
            <a:r>
              <a:rPr lang="en-US" dirty="0" err="1" smtClean="0"/>
              <a:t>Nimarra</a:t>
            </a:r>
            <a:r>
              <a:rPr lang="en-US" dirty="0" smtClean="0"/>
              <a:t> workers  from </a:t>
            </a:r>
            <a:r>
              <a:rPr lang="en-AU" dirty="0" smtClean="0"/>
              <a:t> each </a:t>
            </a:r>
            <a:r>
              <a:rPr lang="en-US" dirty="0" err="1" smtClean="0"/>
              <a:t>Tiwi</a:t>
            </a:r>
            <a:r>
              <a:rPr lang="en-US" dirty="0" smtClean="0"/>
              <a:t> Islands </a:t>
            </a:r>
            <a:r>
              <a:rPr lang="en-AU" dirty="0" smtClean="0"/>
              <a:t>communities support the ARC</a:t>
            </a:r>
          </a:p>
          <a:p>
            <a:pPr lvl="1"/>
            <a:r>
              <a:rPr lang="en-AU" dirty="0" err="1" smtClean="0"/>
              <a:t>Nimarra</a:t>
            </a:r>
            <a:r>
              <a:rPr lang="en-AU" dirty="0" smtClean="0"/>
              <a:t> worker coordinator </a:t>
            </a:r>
          </a:p>
          <a:p>
            <a:pPr lvl="1"/>
            <a:r>
              <a:rPr lang="en-AU" dirty="0" smtClean="0"/>
              <a:t>Palmerston Project Officers</a:t>
            </a:r>
            <a:endParaRPr lang="en-US" dirty="0" smtClean="0"/>
          </a:p>
          <a:p>
            <a:pPr>
              <a:buNone/>
            </a:pPr>
            <a:r>
              <a:rPr lang="en-US" dirty="0" smtClean="0"/>
              <a:t> </a:t>
            </a:r>
            <a:endParaRPr lang="en-AU" dirty="0" smtClean="0"/>
          </a:p>
          <a:p>
            <a:r>
              <a:rPr lang="en-US" b="1" dirty="0" smtClean="0"/>
              <a:t>Employ an evaluator to train and work with local evaluation teams</a:t>
            </a:r>
            <a:endParaRPr lang="en-AU" dirty="0" smtClean="0"/>
          </a:p>
          <a:p>
            <a:pPr lvl="1"/>
            <a:r>
              <a:rPr lang="en-US" dirty="0" smtClean="0"/>
              <a:t>Works with Local Committee and interested community members to build their evaluation skills and evaluate the programs conducted in their communities</a:t>
            </a:r>
          </a:p>
          <a:p>
            <a:pPr lvl="1"/>
            <a:r>
              <a:rPr lang="en-AU" dirty="0" smtClean="0"/>
              <a:t>Works with community Partners to support their monitoring and review activities</a:t>
            </a:r>
          </a:p>
          <a:p>
            <a:pPr>
              <a:buNone/>
            </a:pPr>
            <a:r>
              <a:rPr lang="en-AU" dirty="0" smtClean="0"/>
              <a:t> </a:t>
            </a:r>
            <a:endParaRPr lang="en-US" dirty="0"/>
          </a:p>
        </p:txBody>
      </p:sp>
      <p:sp>
        <p:nvSpPr>
          <p:cNvPr id="4" name="Slide Number Placeholder 3"/>
          <p:cNvSpPr>
            <a:spLocks noGrp="1"/>
          </p:cNvSpPr>
          <p:nvPr>
            <p:ph type="sldNum" sz="quarter" idx="10"/>
          </p:nvPr>
        </p:nvSpPr>
        <p:spPr/>
        <p:txBody>
          <a:bodyPr/>
          <a:lstStyle/>
          <a:p>
            <a:fld id="{B92D276C-DDBD-9448-860C-96F52612BA9C}"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Tash</a:t>
            </a:r>
            <a:r>
              <a:rPr lang="en-US" dirty="0" smtClean="0"/>
              <a:t> and Stacey</a:t>
            </a:r>
          </a:p>
          <a:p>
            <a:pPr lvl="1"/>
            <a:r>
              <a:rPr lang="en-AU" sz="2000" dirty="0" smtClean="0">
                <a:solidFill>
                  <a:srgbClr val="000000"/>
                </a:solidFill>
              </a:rPr>
              <a:t>Fast growing satellite city 20 kilometres south of Darwin </a:t>
            </a:r>
          </a:p>
          <a:p>
            <a:pPr lvl="1"/>
            <a:r>
              <a:rPr lang="en-AU" sz="2000" dirty="0" smtClean="0">
                <a:solidFill>
                  <a:srgbClr val="000000"/>
                </a:solidFill>
              </a:rPr>
              <a:t>Population of 35,00</a:t>
            </a:r>
          </a:p>
          <a:p>
            <a:pPr lvl="2"/>
            <a:r>
              <a:rPr lang="en-AU" sz="1800" dirty="0" smtClean="0">
                <a:solidFill>
                  <a:srgbClr val="000000"/>
                </a:solidFill>
              </a:rPr>
              <a:t>a very young and mobile population (Median age is 28)</a:t>
            </a:r>
          </a:p>
          <a:p>
            <a:pPr lvl="2"/>
            <a:r>
              <a:rPr lang="en-AU" sz="1800" dirty="0" smtClean="0">
                <a:solidFill>
                  <a:srgbClr val="000000"/>
                </a:solidFill>
              </a:rPr>
              <a:t>children aged 0-4 years make up 30% of the population</a:t>
            </a:r>
          </a:p>
          <a:p>
            <a:pPr lvl="2"/>
            <a:r>
              <a:rPr lang="en-AU" sz="1800" dirty="0" smtClean="0">
                <a:solidFill>
                  <a:srgbClr val="000000"/>
                </a:solidFill>
              </a:rPr>
              <a:t>the Indigenous community is 11% of population</a:t>
            </a:r>
          </a:p>
          <a:p>
            <a:pPr lvl="2"/>
            <a:r>
              <a:rPr lang="en-AU" sz="1800" dirty="0" smtClean="0">
                <a:solidFill>
                  <a:srgbClr val="000000"/>
                </a:solidFill>
              </a:rPr>
              <a:t>20% of families have one parent </a:t>
            </a:r>
          </a:p>
          <a:p>
            <a:pPr lvl="2"/>
            <a:endParaRPr lang="en-AU" sz="1800" dirty="0" smtClean="0">
              <a:solidFill>
                <a:srgbClr val="000000"/>
              </a:solidFill>
            </a:endParaRPr>
          </a:p>
          <a:p>
            <a:pPr lvl="1"/>
            <a:r>
              <a:rPr lang="en-AU" sz="2000" dirty="0" smtClean="0">
                <a:solidFill>
                  <a:srgbClr val="000000"/>
                </a:solidFill>
              </a:rPr>
              <a:t>There are lot of services in Palmerston, but</a:t>
            </a:r>
          </a:p>
          <a:p>
            <a:pPr lvl="1"/>
            <a:r>
              <a:rPr lang="en-AU" sz="2000" dirty="0" smtClean="0">
                <a:solidFill>
                  <a:srgbClr val="000000"/>
                </a:solidFill>
              </a:rPr>
              <a:t>limited fun activities for children</a:t>
            </a:r>
            <a:endParaRPr lang="en-US" dirty="0"/>
          </a:p>
        </p:txBody>
      </p:sp>
      <p:sp>
        <p:nvSpPr>
          <p:cNvPr id="4" name="Slide Number Placeholder 3"/>
          <p:cNvSpPr>
            <a:spLocks noGrp="1"/>
          </p:cNvSpPr>
          <p:nvPr>
            <p:ph type="sldNum" sz="quarter" idx="10"/>
          </p:nvPr>
        </p:nvSpPr>
        <p:spPr/>
        <p:txBody>
          <a:bodyPr/>
          <a:lstStyle/>
          <a:p>
            <a:fld id="{B92D276C-DDBD-9448-860C-96F52612BA9C}"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2000" dirty="0" smtClean="0"/>
              <a:t>Workshops and training on Tiwi Islands and Palmerston to:</a:t>
            </a:r>
          </a:p>
          <a:p>
            <a:pPr lvl="2"/>
            <a:r>
              <a:rPr lang="en-AU" dirty="0" smtClean="0"/>
              <a:t>Learn about:</a:t>
            </a:r>
          </a:p>
          <a:p>
            <a:pPr lvl="3"/>
            <a:r>
              <a:rPr lang="en-AU" dirty="0" smtClean="0"/>
              <a:t> the C4C Program</a:t>
            </a:r>
          </a:p>
          <a:p>
            <a:pPr lvl="3"/>
            <a:r>
              <a:rPr lang="en-AU" dirty="0" smtClean="0"/>
              <a:t>what evaluation is</a:t>
            </a:r>
          </a:p>
          <a:p>
            <a:pPr lvl="3"/>
            <a:r>
              <a:rPr lang="en-AU" dirty="0" smtClean="0"/>
              <a:t>what we can achieve by looking at the Activities held in the local community</a:t>
            </a:r>
          </a:p>
          <a:p>
            <a:pPr lvl="2"/>
            <a:r>
              <a:rPr lang="en-AU" dirty="0" smtClean="0"/>
              <a:t>Plan our evaluation activities</a:t>
            </a:r>
          </a:p>
          <a:p>
            <a:pPr lvl="1"/>
            <a:endParaRPr lang="en-AU" dirty="0" smtClean="0"/>
          </a:p>
          <a:p>
            <a:pPr lvl="1"/>
            <a:r>
              <a:rPr lang="en-AU" sz="2000" dirty="0" smtClean="0">
                <a:solidFill>
                  <a:srgbClr val="000000"/>
                </a:solidFill>
              </a:rPr>
              <a:t>Committee members attended the training and planning workshops run for Community Partners in Darwin so we know what they are doing</a:t>
            </a:r>
          </a:p>
          <a:p>
            <a:endParaRPr lang="en-US" dirty="0"/>
          </a:p>
        </p:txBody>
      </p:sp>
      <p:sp>
        <p:nvSpPr>
          <p:cNvPr id="4" name="Slide Number Placeholder 3"/>
          <p:cNvSpPr>
            <a:spLocks noGrp="1"/>
          </p:cNvSpPr>
          <p:nvPr>
            <p:ph type="sldNum" sz="quarter" idx="10"/>
          </p:nvPr>
        </p:nvSpPr>
        <p:spPr/>
        <p:txBody>
          <a:bodyPr/>
          <a:lstStyle/>
          <a:p>
            <a:fld id="{B92D276C-DDBD-9448-860C-96F52612BA9C}"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Observed the C4C Activities (or participated in them)</a:t>
            </a:r>
          </a:p>
          <a:p>
            <a:pPr>
              <a:buNone/>
            </a:pPr>
            <a:endParaRPr lang="en-AU" dirty="0" smtClean="0"/>
          </a:p>
          <a:p>
            <a:r>
              <a:rPr lang="en-AU" dirty="0" smtClean="0"/>
              <a:t>Held community workshops to talk about the programs. </a:t>
            </a:r>
          </a:p>
          <a:p>
            <a:pPr lvl="1"/>
            <a:r>
              <a:rPr lang="en-AU" dirty="0" smtClean="0"/>
              <a:t>We invited C4C Activity coordinators to come to these and discuss their programs with community members</a:t>
            </a:r>
          </a:p>
          <a:p>
            <a:pPr lvl="1"/>
            <a:endParaRPr lang="en-AU" dirty="0" smtClean="0"/>
          </a:p>
          <a:p>
            <a:r>
              <a:rPr lang="en-AU" dirty="0" smtClean="0"/>
              <a:t>Interviewed community people, health service and school staff to find out what is working well with the Activities, what needs to be improved and what outcomes can be seen for families and children</a:t>
            </a:r>
          </a:p>
          <a:p>
            <a:endParaRPr lang="en-AU" dirty="0" smtClean="0"/>
          </a:p>
          <a:p>
            <a:r>
              <a:rPr lang="en-AU" dirty="0" smtClean="0"/>
              <a:t>Talked regularly to our families and community members about how the Activities are going </a:t>
            </a:r>
          </a:p>
          <a:p>
            <a:endParaRPr lang="en-AU" dirty="0" smtClean="0"/>
          </a:p>
          <a:p>
            <a:r>
              <a:rPr lang="en-AU" dirty="0" smtClean="0"/>
              <a:t>Got together after all the evaluation work to review what we have learnt and plan what we will report back to the community and the management committees </a:t>
            </a:r>
          </a:p>
          <a:p>
            <a:endParaRPr lang="en-US" dirty="0"/>
          </a:p>
        </p:txBody>
      </p:sp>
      <p:sp>
        <p:nvSpPr>
          <p:cNvPr id="4" name="Slide Number Placeholder 3"/>
          <p:cNvSpPr>
            <a:spLocks noGrp="1"/>
          </p:cNvSpPr>
          <p:nvPr>
            <p:ph type="sldNum" sz="quarter" idx="10"/>
          </p:nvPr>
        </p:nvSpPr>
        <p:spPr/>
        <p:txBody>
          <a:bodyPr/>
          <a:lstStyle/>
          <a:p>
            <a:fld id="{B92D276C-DDBD-9448-860C-96F52612BA9C}"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AU" sz="2000" b="1" dirty="0" smtClean="0"/>
              <a:t>Feedback to people we talked to</a:t>
            </a:r>
          </a:p>
          <a:p>
            <a:pPr lvl="1">
              <a:buFont typeface="Wingdings" charset="2"/>
              <a:buChar char="Ø"/>
            </a:pPr>
            <a:r>
              <a:rPr lang="en-AU" sz="1882" dirty="0" smtClean="0"/>
              <a:t>We have given feedback to everyone who talked to us</a:t>
            </a:r>
          </a:p>
          <a:p>
            <a:pPr lvl="1">
              <a:buFont typeface="Wingdings" charset="2"/>
              <a:buChar char="Ø"/>
            </a:pPr>
            <a:r>
              <a:rPr lang="en-AU" sz="1882" dirty="0" smtClean="0"/>
              <a:t>We give back workshop reports with photos in Palmerston </a:t>
            </a:r>
          </a:p>
          <a:p>
            <a:pPr lvl="1">
              <a:buFont typeface="Wingdings" charset="2"/>
              <a:buChar char="Ø"/>
            </a:pPr>
            <a:r>
              <a:rPr lang="en-AU" sz="1882" dirty="0" smtClean="0"/>
              <a:t>We give back newsletters with photos in Tiwi Islands</a:t>
            </a:r>
          </a:p>
          <a:p>
            <a:pPr lvl="2"/>
            <a:endParaRPr lang="en-AU" dirty="0" smtClean="0"/>
          </a:p>
          <a:p>
            <a:r>
              <a:rPr lang="en-AU" sz="2000" b="1" dirty="0" smtClean="0"/>
              <a:t>Feedback to community </a:t>
            </a:r>
          </a:p>
          <a:p>
            <a:pPr lvl="1">
              <a:buFont typeface="Wingdings" charset="2"/>
              <a:buChar char="Ø"/>
            </a:pPr>
            <a:r>
              <a:rPr lang="en-AU" sz="2000" dirty="0" smtClean="0"/>
              <a:t>Meetings in the community to feedback what we have learnt</a:t>
            </a:r>
          </a:p>
          <a:p>
            <a:pPr lvl="1"/>
            <a:endParaRPr lang="en-AU" sz="2000" dirty="0" smtClean="0"/>
          </a:p>
          <a:p>
            <a:r>
              <a:rPr lang="en-AU" sz="2000" b="1" dirty="0" smtClean="0"/>
              <a:t>Feedback to Local and Joint Committees</a:t>
            </a:r>
          </a:p>
          <a:p>
            <a:pPr lvl="1">
              <a:buFont typeface="Wingdings" charset="2"/>
              <a:buChar char="Ø"/>
            </a:pPr>
            <a:r>
              <a:rPr lang="en-AU" sz="1882" dirty="0" smtClean="0"/>
              <a:t>We report to the committee meetings and provide advice when the committees are deciding which programs to support and how to allocate funds</a:t>
            </a:r>
          </a:p>
          <a:p>
            <a:endParaRPr lang="en-US" dirty="0"/>
          </a:p>
        </p:txBody>
      </p:sp>
      <p:sp>
        <p:nvSpPr>
          <p:cNvPr id="4" name="Slide Number Placeholder 3"/>
          <p:cNvSpPr>
            <a:spLocks noGrp="1"/>
          </p:cNvSpPr>
          <p:nvPr>
            <p:ph type="sldNum" sz="quarter" idx="10"/>
          </p:nvPr>
        </p:nvSpPr>
        <p:spPr/>
        <p:txBody>
          <a:bodyPr/>
          <a:lstStyle/>
          <a:p>
            <a:fld id="{B92D276C-DDBD-9448-860C-96F52612BA9C}"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b="1" dirty="0" smtClean="0"/>
              <a:t>(</a:t>
            </a:r>
            <a:r>
              <a:rPr lang="en-AU" b="1" dirty="0" err="1" smtClean="0"/>
              <a:t>Narelle</a:t>
            </a:r>
            <a:r>
              <a:rPr lang="en-AU" b="1" dirty="0" smtClean="0"/>
              <a:t> and Stacey helped out by everyone else ) (5 mins)</a:t>
            </a:r>
          </a:p>
          <a:p>
            <a:r>
              <a:rPr lang="en-AU" dirty="0" smtClean="0"/>
              <a:t>Built confidence in ourselves – our own skills</a:t>
            </a:r>
          </a:p>
          <a:p>
            <a:r>
              <a:rPr lang="en-AU" dirty="0" smtClean="0"/>
              <a:t>Learnt about how to do evaluation, how gather information and evaluate programs</a:t>
            </a:r>
          </a:p>
          <a:p>
            <a:r>
              <a:rPr lang="en-AU" dirty="0" smtClean="0"/>
              <a:t>We developed and run the data collection workshops</a:t>
            </a:r>
          </a:p>
          <a:p>
            <a:r>
              <a:rPr lang="en-AU" dirty="0" smtClean="0"/>
              <a:t>People in the community see us as more professional </a:t>
            </a:r>
          </a:p>
          <a:p>
            <a:r>
              <a:rPr lang="en-AU" dirty="0" smtClean="0"/>
              <a:t>We get more respect from Service providers and community members.</a:t>
            </a:r>
          </a:p>
          <a:p>
            <a:r>
              <a:rPr lang="en-AU" dirty="0" smtClean="0"/>
              <a:t>We feel we are making a valuable contribution to the community</a:t>
            </a:r>
          </a:p>
          <a:p>
            <a:r>
              <a:rPr lang="en-AU" dirty="0" smtClean="0"/>
              <a:t>We see ourselves as valued members of the community and the program</a:t>
            </a:r>
          </a:p>
          <a:p>
            <a:r>
              <a:rPr lang="en-AU" dirty="0" smtClean="0"/>
              <a:t>It has led to new jobs or roles for all of us here at the conference </a:t>
            </a:r>
          </a:p>
          <a:p>
            <a:endParaRPr lang="en-AU" dirty="0" smtClean="0"/>
          </a:p>
          <a:p>
            <a:r>
              <a:rPr lang="en-AU" dirty="0" smtClean="0"/>
              <a:t>Examples</a:t>
            </a:r>
          </a:p>
          <a:p>
            <a:pPr lvl="1"/>
            <a:r>
              <a:rPr lang="en-AU" dirty="0" err="1" smtClean="0"/>
              <a:t>Narelle</a:t>
            </a:r>
            <a:r>
              <a:rPr lang="en-AU" dirty="0" smtClean="0"/>
              <a:t> has moved from chair of the committee to being employed by ARC</a:t>
            </a:r>
          </a:p>
          <a:p>
            <a:pPr lvl="1"/>
            <a:r>
              <a:rPr lang="en-AU" dirty="0" smtClean="0"/>
              <a:t>Therese employed as </a:t>
            </a:r>
            <a:r>
              <a:rPr lang="en-AU" dirty="0" err="1" smtClean="0"/>
              <a:t>Nimarra</a:t>
            </a:r>
            <a:r>
              <a:rPr lang="en-AU" dirty="0" smtClean="0"/>
              <a:t> worker and now coordinator</a:t>
            </a:r>
          </a:p>
          <a:p>
            <a:r>
              <a:rPr lang="en-AU" dirty="0" smtClean="0"/>
              <a:t>It has given </a:t>
            </a:r>
            <a:r>
              <a:rPr lang="en-AU" dirty="0" err="1" smtClean="0"/>
              <a:t>Nimarra</a:t>
            </a:r>
            <a:r>
              <a:rPr lang="en-AU" dirty="0" smtClean="0"/>
              <a:t> workers a better understanding of the Activities and led to us being more involved in the Programs</a:t>
            </a:r>
          </a:p>
          <a:p>
            <a:pPr marL="0" marR="0" indent="0" algn="l" defTabSz="457200" rtl="0" eaLnBrk="1" fontAlgn="auto" latinLnBrk="0" hangingPunct="1">
              <a:lnSpc>
                <a:spcPct val="100000"/>
              </a:lnSpc>
              <a:spcBef>
                <a:spcPts val="0"/>
              </a:spcBef>
              <a:spcAft>
                <a:spcPts val="0"/>
              </a:spcAft>
              <a:buClrTx/>
              <a:buSzTx/>
              <a:buFontTx/>
              <a:buNone/>
              <a:tabLst/>
              <a:defRPr/>
            </a:pPr>
            <a:endParaRPr lang="en-AU" b="1" dirty="0" smtClean="0"/>
          </a:p>
          <a:p>
            <a:endParaRPr lang="en-US" dirty="0"/>
          </a:p>
        </p:txBody>
      </p:sp>
      <p:sp>
        <p:nvSpPr>
          <p:cNvPr id="4" name="Slide Number Placeholder 3"/>
          <p:cNvSpPr>
            <a:spLocks noGrp="1"/>
          </p:cNvSpPr>
          <p:nvPr>
            <p:ph type="sldNum" sz="quarter" idx="10"/>
          </p:nvPr>
        </p:nvSpPr>
        <p:spPr/>
        <p:txBody>
          <a:bodyPr/>
          <a:lstStyle/>
          <a:p>
            <a:fld id="{B92D276C-DDBD-9448-860C-96F52612BA9C}" type="slidenum">
              <a:rPr lang="en-US" smtClean="0"/>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Teresita</a:t>
            </a:r>
            <a:r>
              <a:rPr lang="en-US" dirty="0" smtClean="0"/>
              <a:t> and Joan</a:t>
            </a:r>
          </a:p>
          <a:p>
            <a:r>
              <a:rPr lang="en-AU" dirty="0" smtClean="0"/>
              <a:t>Being</a:t>
            </a:r>
            <a:r>
              <a:rPr lang="en-AU" baseline="0" dirty="0" smtClean="0"/>
              <a:t> involved in the evaluation and getting regular evaluation information:</a:t>
            </a:r>
          </a:p>
          <a:p>
            <a:pPr>
              <a:buFont typeface="Wingdings" charset="2"/>
              <a:buChar char="Ø"/>
            </a:pPr>
            <a:r>
              <a:rPr lang="en-AU" dirty="0" smtClean="0"/>
              <a:t>Shows committee members what to look for in a good program</a:t>
            </a:r>
          </a:p>
          <a:p>
            <a:pPr>
              <a:buFont typeface="Wingdings" charset="2"/>
              <a:buChar char="Ø"/>
            </a:pPr>
            <a:r>
              <a:rPr lang="en-AU" dirty="0" smtClean="0"/>
              <a:t>Has shown us know what a good program looks like</a:t>
            </a:r>
          </a:p>
          <a:p>
            <a:pPr>
              <a:buFont typeface="Wingdings" charset="2"/>
              <a:buChar char="Ø"/>
            </a:pPr>
            <a:r>
              <a:rPr lang="en-AU" dirty="0" smtClean="0"/>
              <a:t>Has strengthened the capacity of the C4C local committee members to make decisions about which programs to support and what changes need to be made to improve programs</a:t>
            </a:r>
          </a:p>
          <a:p>
            <a:r>
              <a:rPr lang="en-AU" dirty="0" smtClean="0"/>
              <a:t>Example:</a:t>
            </a:r>
          </a:p>
          <a:p>
            <a:pPr lvl="1">
              <a:buFont typeface="Wingdings" charset="2"/>
              <a:buChar char="Ø"/>
            </a:pPr>
            <a:r>
              <a:rPr lang="en-AU" dirty="0" smtClean="0"/>
              <a:t>When evaluation showed that bush camps worked well, the Committee decided to put more funding into them</a:t>
            </a:r>
          </a:p>
          <a:p>
            <a:pPr lvl="1">
              <a:buFont typeface="Wingdings" charset="2"/>
              <a:buChar char="Ø"/>
            </a:pPr>
            <a:r>
              <a:rPr lang="en-AU" dirty="0" smtClean="0"/>
              <a:t>Committee decided to provide additional funding for FAST program in a suburb that had no support</a:t>
            </a:r>
          </a:p>
          <a:p>
            <a:endParaRPr lang="en-US" dirty="0"/>
          </a:p>
        </p:txBody>
      </p:sp>
      <p:sp>
        <p:nvSpPr>
          <p:cNvPr id="4" name="Slide Number Placeholder 3"/>
          <p:cNvSpPr>
            <a:spLocks noGrp="1"/>
          </p:cNvSpPr>
          <p:nvPr>
            <p:ph type="sldNum" sz="quarter" idx="10"/>
          </p:nvPr>
        </p:nvSpPr>
        <p:spPr/>
        <p:txBody>
          <a:bodyPr/>
          <a:lstStyle/>
          <a:p>
            <a:fld id="{B92D276C-DDBD-9448-860C-96F52612BA9C}" type="slidenum">
              <a:rPr lang="en-US" smtClean="0"/>
              <a:pPr/>
              <a:t>14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b="1" dirty="0" smtClean="0"/>
              <a:t> </a:t>
            </a:r>
            <a:r>
              <a:rPr lang="en-AU" sz="1200" b="1" dirty="0" smtClean="0"/>
              <a:t>(Therese and </a:t>
            </a:r>
            <a:r>
              <a:rPr lang="en-AU" sz="1200" b="1" dirty="0" err="1" smtClean="0"/>
              <a:t>Teresita</a:t>
            </a:r>
            <a:r>
              <a:rPr lang="en-AU" sz="1200" b="1" dirty="0" smtClean="0"/>
              <a:t>) (5 mins)</a:t>
            </a:r>
          </a:p>
          <a:p>
            <a:endParaRPr lang="en-US" dirty="0"/>
          </a:p>
        </p:txBody>
      </p:sp>
      <p:sp>
        <p:nvSpPr>
          <p:cNvPr id="4" name="Slide Number Placeholder 3"/>
          <p:cNvSpPr>
            <a:spLocks noGrp="1"/>
          </p:cNvSpPr>
          <p:nvPr>
            <p:ph type="sldNum" sz="quarter" idx="10"/>
          </p:nvPr>
        </p:nvSpPr>
        <p:spPr/>
        <p:txBody>
          <a:bodyPr/>
          <a:lstStyle/>
          <a:p>
            <a:fld id="{B92D276C-DDBD-9448-860C-96F52612BA9C}" type="slidenum">
              <a:rPr lang="en-US" smtClean="0"/>
              <a:pPr/>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AU"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AU" smtClean="0"/>
              <a:t>Click to edit Master subtitle style</a:t>
            </a:r>
            <a:endParaRPr kumimoji="0" lang="en-US"/>
          </a:p>
        </p:txBody>
      </p:sp>
      <p:sp>
        <p:nvSpPr>
          <p:cNvPr id="30" name="Date Placeholder 29"/>
          <p:cNvSpPr>
            <a:spLocks noGrp="1"/>
          </p:cNvSpPr>
          <p:nvPr>
            <p:ph type="dt" sz="half" idx="10"/>
          </p:nvPr>
        </p:nvSpPr>
        <p:spPr/>
        <p:txBody>
          <a:bodyPr/>
          <a:lstStyle/>
          <a:p>
            <a:fld id="{710F4C3B-12BB-4EC8-A596-2037BFBCFD5E}" type="datetime1">
              <a:rPr lang="en-US" smtClean="0"/>
              <a:pPr/>
              <a:t>9/1/2011</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AF94E285-444D-4C0C-8BFA-BDB311F86A9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AU"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AU" smtClean="0"/>
              <a:t>Click to edit Master text styles</a:t>
            </a:r>
          </a:p>
          <a:p>
            <a:pPr lvl="1" eaLnBrk="1" latinLnBrk="0" hangingPunct="1"/>
            <a:r>
              <a:rPr lang="en-AU" smtClean="0"/>
              <a:t>Second level</a:t>
            </a:r>
          </a:p>
          <a:p>
            <a:pPr lvl="2" eaLnBrk="1" latinLnBrk="0" hangingPunct="1"/>
            <a:r>
              <a:rPr lang="en-AU" smtClean="0"/>
              <a:t>Third level</a:t>
            </a:r>
          </a:p>
          <a:p>
            <a:pPr lvl="3" eaLnBrk="1" latinLnBrk="0" hangingPunct="1"/>
            <a:r>
              <a:rPr lang="en-AU" smtClean="0"/>
              <a:t>Fourth level</a:t>
            </a:r>
          </a:p>
          <a:p>
            <a:pPr lvl="4" eaLnBrk="1" latinLnBrk="0" hangingPunct="1"/>
            <a:r>
              <a:rPr lang="en-AU" smtClean="0"/>
              <a:t>Fifth level</a:t>
            </a:r>
            <a:endParaRPr kumimoji="0" lang="en-US"/>
          </a:p>
        </p:txBody>
      </p:sp>
      <p:sp>
        <p:nvSpPr>
          <p:cNvPr id="4" name="Date Placeholder 3"/>
          <p:cNvSpPr>
            <a:spLocks noGrp="1"/>
          </p:cNvSpPr>
          <p:nvPr>
            <p:ph type="dt" sz="half" idx="10"/>
          </p:nvPr>
        </p:nvSpPr>
        <p:spPr/>
        <p:txBody>
          <a:bodyPr/>
          <a:lstStyle/>
          <a:p>
            <a:fld id="{37D63B97-0EAA-EC46-BCF0-78722622BE52}" type="datetimeFigureOut">
              <a:rPr lang="en-US" smtClean="0"/>
              <a:pPr/>
              <a:t>9/1/2011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06122-63E4-454E-BBFC-DDF36C99D07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AU"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AU" smtClean="0"/>
              <a:t>Click to edit Master text styles</a:t>
            </a:r>
          </a:p>
          <a:p>
            <a:pPr lvl="1" eaLnBrk="1" latinLnBrk="0" hangingPunct="1"/>
            <a:r>
              <a:rPr lang="en-AU" smtClean="0"/>
              <a:t>Second level</a:t>
            </a:r>
          </a:p>
          <a:p>
            <a:pPr lvl="2" eaLnBrk="1" latinLnBrk="0" hangingPunct="1"/>
            <a:r>
              <a:rPr lang="en-AU" smtClean="0"/>
              <a:t>Third level</a:t>
            </a:r>
          </a:p>
          <a:p>
            <a:pPr lvl="3" eaLnBrk="1" latinLnBrk="0" hangingPunct="1"/>
            <a:r>
              <a:rPr lang="en-AU" smtClean="0"/>
              <a:t>Fourth level</a:t>
            </a:r>
          </a:p>
          <a:p>
            <a:pPr lvl="4" eaLnBrk="1" latinLnBrk="0" hangingPunct="1"/>
            <a:r>
              <a:rPr lang="en-AU" smtClean="0"/>
              <a:t>Fifth level</a:t>
            </a:r>
            <a:endParaRPr kumimoji="0" lang="en-US"/>
          </a:p>
        </p:txBody>
      </p:sp>
      <p:sp>
        <p:nvSpPr>
          <p:cNvPr id="4" name="Date Placeholder 3"/>
          <p:cNvSpPr>
            <a:spLocks noGrp="1"/>
          </p:cNvSpPr>
          <p:nvPr>
            <p:ph type="dt" sz="half" idx="10"/>
          </p:nvPr>
        </p:nvSpPr>
        <p:spPr/>
        <p:txBody>
          <a:bodyPr/>
          <a:lstStyle/>
          <a:p>
            <a:fld id="{37D63B97-0EAA-EC46-BCF0-78722622BE52}" type="datetimeFigureOut">
              <a:rPr lang="en-US" smtClean="0"/>
              <a:pPr/>
              <a:t>9/1/2011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06122-63E4-454E-BBFC-DDF36C99D07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AU"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AU" smtClean="0"/>
              <a:t>Click to edit Master text styles</a:t>
            </a:r>
          </a:p>
          <a:p>
            <a:pPr lvl="1" eaLnBrk="1" latinLnBrk="0" hangingPunct="1"/>
            <a:r>
              <a:rPr lang="en-AU" smtClean="0"/>
              <a:t>Second level</a:t>
            </a:r>
          </a:p>
          <a:p>
            <a:pPr lvl="2" eaLnBrk="1" latinLnBrk="0" hangingPunct="1"/>
            <a:r>
              <a:rPr lang="en-AU" smtClean="0"/>
              <a:t>Third level</a:t>
            </a:r>
          </a:p>
          <a:p>
            <a:pPr lvl="3" eaLnBrk="1" latinLnBrk="0" hangingPunct="1"/>
            <a:r>
              <a:rPr lang="en-AU" smtClean="0"/>
              <a:t>Fourth level</a:t>
            </a:r>
          </a:p>
          <a:p>
            <a:pPr lvl="4" eaLnBrk="1" latinLnBrk="0" hangingPunct="1"/>
            <a:r>
              <a:rPr lang="en-AU" smtClean="0"/>
              <a:t>Fifth level</a:t>
            </a:r>
            <a:endParaRPr kumimoji="0" lang="en-US"/>
          </a:p>
        </p:txBody>
      </p:sp>
      <p:sp>
        <p:nvSpPr>
          <p:cNvPr id="4" name="Date Placeholder 3"/>
          <p:cNvSpPr>
            <a:spLocks noGrp="1"/>
          </p:cNvSpPr>
          <p:nvPr>
            <p:ph type="dt" sz="half" idx="10"/>
          </p:nvPr>
        </p:nvSpPr>
        <p:spPr/>
        <p:txBody>
          <a:bodyPr/>
          <a:lstStyle/>
          <a:p>
            <a:fld id="{37D63B97-0EAA-EC46-BCF0-78722622BE52}" type="datetimeFigureOut">
              <a:rPr lang="en-US" smtClean="0"/>
              <a:pPr/>
              <a:t>9/1/2011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06122-63E4-454E-BBFC-DDF36C99D07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AU"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AU" smtClean="0"/>
              <a:t>Click to edit Master text styles</a:t>
            </a:r>
          </a:p>
        </p:txBody>
      </p:sp>
      <p:sp>
        <p:nvSpPr>
          <p:cNvPr id="4" name="Date Placeholder 3"/>
          <p:cNvSpPr>
            <a:spLocks noGrp="1"/>
          </p:cNvSpPr>
          <p:nvPr>
            <p:ph type="dt" sz="half" idx="10"/>
          </p:nvPr>
        </p:nvSpPr>
        <p:spPr/>
        <p:txBody>
          <a:bodyPr/>
          <a:lstStyle/>
          <a:p>
            <a:fld id="{5DA7FD2D-5A5F-45B1-82F9-83DDE5E26DCD}" type="datetime1">
              <a:rPr lang="en-US" smtClean="0"/>
              <a:pPr/>
              <a:t>9/1/2011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8CFD7C-5133-4F31-B8DD-48811D9CC472}"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AU"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AU" smtClean="0"/>
              <a:t>Click to edit Master text styles</a:t>
            </a:r>
          </a:p>
          <a:p>
            <a:pPr lvl="1" eaLnBrk="1" latinLnBrk="0" hangingPunct="1"/>
            <a:r>
              <a:rPr lang="en-AU" smtClean="0"/>
              <a:t>Second level</a:t>
            </a:r>
          </a:p>
          <a:p>
            <a:pPr lvl="2" eaLnBrk="1" latinLnBrk="0" hangingPunct="1"/>
            <a:r>
              <a:rPr lang="en-AU" smtClean="0"/>
              <a:t>Third level</a:t>
            </a:r>
          </a:p>
          <a:p>
            <a:pPr lvl="3" eaLnBrk="1" latinLnBrk="0" hangingPunct="1"/>
            <a:r>
              <a:rPr lang="en-AU" smtClean="0"/>
              <a:t>Fourth level</a:t>
            </a:r>
          </a:p>
          <a:p>
            <a:pPr lvl="4" eaLnBrk="1" latinLnBrk="0" hangingPunct="1"/>
            <a:r>
              <a:rPr lang="en-AU"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AU" smtClean="0"/>
              <a:t>Click to edit Master text styles</a:t>
            </a:r>
          </a:p>
          <a:p>
            <a:pPr lvl="1" eaLnBrk="1" latinLnBrk="0" hangingPunct="1"/>
            <a:r>
              <a:rPr lang="en-AU" smtClean="0"/>
              <a:t>Second level</a:t>
            </a:r>
          </a:p>
          <a:p>
            <a:pPr lvl="2" eaLnBrk="1" latinLnBrk="0" hangingPunct="1"/>
            <a:r>
              <a:rPr lang="en-AU" smtClean="0"/>
              <a:t>Third level</a:t>
            </a:r>
          </a:p>
          <a:p>
            <a:pPr lvl="3" eaLnBrk="1" latinLnBrk="0" hangingPunct="1"/>
            <a:r>
              <a:rPr lang="en-AU" smtClean="0"/>
              <a:t>Fourth level</a:t>
            </a:r>
          </a:p>
          <a:p>
            <a:pPr lvl="4" eaLnBrk="1" latinLnBrk="0" hangingPunct="1"/>
            <a:r>
              <a:rPr lang="en-AU" smtClean="0"/>
              <a:t>Fifth level</a:t>
            </a:r>
            <a:endParaRPr kumimoji="0" lang="en-US"/>
          </a:p>
        </p:txBody>
      </p:sp>
      <p:sp>
        <p:nvSpPr>
          <p:cNvPr id="5" name="Date Placeholder 4"/>
          <p:cNvSpPr>
            <a:spLocks noGrp="1"/>
          </p:cNvSpPr>
          <p:nvPr>
            <p:ph type="dt" sz="half" idx="10"/>
          </p:nvPr>
        </p:nvSpPr>
        <p:spPr/>
        <p:txBody>
          <a:bodyPr/>
          <a:lstStyle/>
          <a:p>
            <a:fld id="{37D63B97-0EAA-EC46-BCF0-78722622BE52}" type="datetimeFigureOut">
              <a:rPr lang="en-US" smtClean="0"/>
              <a:pPr/>
              <a:t>9/1/2011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006122-63E4-454E-BBFC-DDF36C99D07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AU"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AU"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AU"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AU" smtClean="0"/>
              <a:t>Click to edit Master text styles</a:t>
            </a:r>
          </a:p>
          <a:p>
            <a:pPr lvl="1" eaLnBrk="1" latinLnBrk="0" hangingPunct="1"/>
            <a:r>
              <a:rPr lang="en-AU" smtClean="0"/>
              <a:t>Second level</a:t>
            </a:r>
          </a:p>
          <a:p>
            <a:pPr lvl="2" eaLnBrk="1" latinLnBrk="0" hangingPunct="1"/>
            <a:r>
              <a:rPr lang="en-AU" smtClean="0"/>
              <a:t>Third level</a:t>
            </a:r>
          </a:p>
          <a:p>
            <a:pPr lvl="3" eaLnBrk="1" latinLnBrk="0" hangingPunct="1"/>
            <a:r>
              <a:rPr lang="en-AU" smtClean="0"/>
              <a:t>Fourth level</a:t>
            </a:r>
          </a:p>
          <a:p>
            <a:pPr lvl="4" eaLnBrk="1" latinLnBrk="0" hangingPunct="1"/>
            <a:r>
              <a:rPr lang="en-AU"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AU" smtClean="0"/>
              <a:t>Click to edit Master text styles</a:t>
            </a:r>
          </a:p>
          <a:p>
            <a:pPr lvl="1" eaLnBrk="1" latinLnBrk="0" hangingPunct="1"/>
            <a:r>
              <a:rPr lang="en-AU" smtClean="0"/>
              <a:t>Second level</a:t>
            </a:r>
          </a:p>
          <a:p>
            <a:pPr lvl="2" eaLnBrk="1" latinLnBrk="0" hangingPunct="1"/>
            <a:r>
              <a:rPr lang="en-AU" smtClean="0"/>
              <a:t>Third level</a:t>
            </a:r>
          </a:p>
          <a:p>
            <a:pPr lvl="3" eaLnBrk="1" latinLnBrk="0" hangingPunct="1"/>
            <a:r>
              <a:rPr lang="en-AU" smtClean="0"/>
              <a:t>Fourth level</a:t>
            </a:r>
          </a:p>
          <a:p>
            <a:pPr lvl="4" eaLnBrk="1" latinLnBrk="0" hangingPunct="1"/>
            <a:r>
              <a:rPr lang="en-AU" smtClean="0"/>
              <a:t>Fifth level</a:t>
            </a:r>
            <a:endParaRPr kumimoji="0" lang="en-US"/>
          </a:p>
        </p:txBody>
      </p:sp>
      <p:sp>
        <p:nvSpPr>
          <p:cNvPr id="7" name="Date Placeholder 6"/>
          <p:cNvSpPr>
            <a:spLocks noGrp="1"/>
          </p:cNvSpPr>
          <p:nvPr>
            <p:ph type="dt" sz="half" idx="10"/>
          </p:nvPr>
        </p:nvSpPr>
        <p:spPr/>
        <p:txBody>
          <a:bodyPr/>
          <a:lstStyle/>
          <a:p>
            <a:fld id="{37D63B97-0EAA-EC46-BCF0-78722622BE52}" type="datetimeFigureOut">
              <a:rPr lang="en-US" smtClean="0"/>
              <a:pPr/>
              <a:t>9/1/2011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006122-63E4-454E-BBFC-DDF36C99D07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AU" smtClean="0"/>
              <a:t>Click to edit Master title style</a:t>
            </a:r>
            <a:endParaRPr kumimoji="0" lang="en-US"/>
          </a:p>
        </p:txBody>
      </p:sp>
      <p:sp>
        <p:nvSpPr>
          <p:cNvPr id="3" name="Date Placeholder 2"/>
          <p:cNvSpPr>
            <a:spLocks noGrp="1"/>
          </p:cNvSpPr>
          <p:nvPr>
            <p:ph type="dt" sz="half" idx="10"/>
          </p:nvPr>
        </p:nvSpPr>
        <p:spPr/>
        <p:txBody>
          <a:bodyPr/>
          <a:lstStyle/>
          <a:p>
            <a:fld id="{37D63B97-0EAA-EC46-BCF0-78722622BE52}" type="datetimeFigureOut">
              <a:rPr lang="en-US" smtClean="0"/>
              <a:pPr/>
              <a:t>9/1/2011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006122-63E4-454E-BBFC-DDF36C99D07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D63B97-0EAA-EC46-BCF0-78722622BE52}" type="datetimeFigureOut">
              <a:rPr lang="en-US" smtClean="0"/>
              <a:pPr/>
              <a:t>9/1/2011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006122-63E4-454E-BBFC-DDF36C99D07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AU"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AU"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AU" smtClean="0"/>
              <a:t>Click to edit Master text styles</a:t>
            </a:r>
          </a:p>
          <a:p>
            <a:pPr lvl="1" eaLnBrk="1" latinLnBrk="0" hangingPunct="1"/>
            <a:r>
              <a:rPr lang="en-AU" smtClean="0"/>
              <a:t>Second level</a:t>
            </a:r>
          </a:p>
          <a:p>
            <a:pPr lvl="2" eaLnBrk="1" latinLnBrk="0" hangingPunct="1"/>
            <a:r>
              <a:rPr lang="en-AU" smtClean="0"/>
              <a:t>Third level</a:t>
            </a:r>
          </a:p>
          <a:p>
            <a:pPr lvl="3" eaLnBrk="1" latinLnBrk="0" hangingPunct="1"/>
            <a:r>
              <a:rPr lang="en-AU" smtClean="0"/>
              <a:t>Fourth level</a:t>
            </a:r>
          </a:p>
          <a:p>
            <a:pPr lvl="4" eaLnBrk="1" latinLnBrk="0" hangingPunct="1"/>
            <a:r>
              <a:rPr lang="en-AU" smtClean="0"/>
              <a:t>Fifth level</a:t>
            </a:r>
            <a:endParaRPr kumimoji="0" lang="en-US"/>
          </a:p>
        </p:txBody>
      </p:sp>
      <p:sp>
        <p:nvSpPr>
          <p:cNvPr id="5" name="Date Placeholder 4"/>
          <p:cNvSpPr>
            <a:spLocks noGrp="1"/>
          </p:cNvSpPr>
          <p:nvPr>
            <p:ph type="dt" sz="half" idx="10"/>
          </p:nvPr>
        </p:nvSpPr>
        <p:spPr/>
        <p:txBody>
          <a:bodyPr/>
          <a:lstStyle/>
          <a:p>
            <a:fld id="{37D63B97-0EAA-EC46-BCF0-78722622BE52}" type="datetimeFigureOut">
              <a:rPr lang="en-US" smtClean="0"/>
              <a:pPr/>
              <a:t>9/1/2011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006122-63E4-454E-BBFC-DDF36C99D07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AU"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AU" smtClean="0"/>
              <a:t>Click to edit Master text styles</a:t>
            </a:r>
          </a:p>
        </p:txBody>
      </p:sp>
      <p:sp>
        <p:nvSpPr>
          <p:cNvPr id="5" name="Date Placeholder 4"/>
          <p:cNvSpPr>
            <a:spLocks noGrp="1"/>
          </p:cNvSpPr>
          <p:nvPr>
            <p:ph type="dt" sz="half" idx="10"/>
          </p:nvPr>
        </p:nvSpPr>
        <p:spPr/>
        <p:txBody>
          <a:bodyPr/>
          <a:lstStyle/>
          <a:p>
            <a:fld id="{37D63B97-0EAA-EC46-BCF0-78722622BE52}" type="datetimeFigureOut">
              <a:rPr lang="en-US" smtClean="0"/>
              <a:pPr/>
              <a:t>9/1/2011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9E006122-63E4-454E-BBFC-DDF36C99D07F}"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AU"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AU"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AU" smtClean="0"/>
              <a:t>Click to edit Master text styles</a:t>
            </a:r>
          </a:p>
          <a:p>
            <a:pPr lvl="1" eaLnBrk="1" latinLnBrk="0" hangingPunct="1"/>
            <a:r>
              <a:rPr kumimoji="0" lang="en-AU" smtClean="0"/>
              <a:t>Second level</a:t>
            </a:r>
          </a:p>
          <a:p>
            <a:pPr lvl="2" eaLnBrk="1" latinLnBrk="0" hangingPunct="1"/>
            <a:r>
              <a:rPr kumimoji="0" lang="en-AU" smtClean="0"/>
              <a:t>Third level</a:t>
            </a:r>
          </a:p>
          <a:p>
            <a:pPr lvl="3" eaLnBrk="1" latinLnBrk="0" hangingPunct="1"/>
            <a:r>
              <a:rPr kumimoji="0" lang="en-AU" smtClean="0"/>
              <a:t>Fourth level</a:t>
            </a:r>
          </a:p>
          <a:p>
            <a:pPr lvl="4" eaLnBrk="1" latinLnBrk="0" hangingPunct="1"/>
            <a:r>
              <a:rPr kumimoji="0" lang="en-AU"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7D63B97-0EAA-EC46-BCF0-78722622BE52}" type="datetimeFigureOut">
              <a:rPr lang="en-US" smtClean="0"/>
              <a:pPr/>
              <a:t>9/1/2011</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E006122-63E4-454E-BBFC-DDF36C99D07F}"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conference group.jpg"/>
          <p:cNvPicPr>
            <a:picLocks noChangeAspect="1"/>
          </p:cNvPicPr>
          <p:nvPr/>
        </p:nvPicPr>
        <p:blipFill>
          <a:blip r:embed="rId2"/>
          <a:stretch>
            <a:fillRect/>
          </a:stretch>
        </p:blipFill>
        <p:spPr>
          <a:xfrm>
            <a:off x="2336799" y="2023533"/>
            <a:ext cx="4267200" cy="3200400"/>
          </a:xfrm>
          <a:prstGeom prst="rect">
            <a:avLst/>
          </a:prstGeom>
        </p:spPr>
      </p:pic>
      <p:sp>
        <p:nvSpPr>
          <p:cNvPr id="2" name="Title 1"/>
          <p:cNvSpPr>
            <a:spLocks noGrp="1"/>
          </p:cNvSpPr>
          <p:nvPr>
            <p:ph type="ctrTitle"/>
          </p:nvPr>
        </p:nvSpPr>
        <p:spPr>
          <a:xfrm>
            <a:off x="397933" y="533400"/>
            <a:ext cx="7987115" cy="1016000"/>
          </a:xfrm>
        </p:spPr>
        <p:txBody>
          <a:bodyPr>
            <a:normAutofit fontScale="90000"/>
          </a:bodyPr>
          <a:lstStyle/>
          <a:p>
            <a:pPr algn="ctr"/>
            <a:r>
              <a:rPr lang="en-AU" sz="2000" b="1" dirty="0" smtClean="0"/>
              <a:t/>
            </a:r>
            <a:br>
              <a:rPr lang="en-AU" sz="2000" b="1" dirty="0" smtClean="0"/>
            </a:br>
            <a:r>
              <a:rPr lang="en-AU" sz="2000" b="1" dirty="0" smtClean="0"/>
              <a:t/>
            </a:r>
            <a:br>
              <a:rPr lang="en-AU" sz="2000" b="1" dirty="0" smtClean="0"/>
            </a:br>
            <a:r>
              <a:rPr lang="en-AU" sz="2222" dirty="0" smtClean="0"/>
              <a:t>STRENGTHENING COMMUNITY DECISION MAKING </a:t>
            </a:r>
            <a:br>
              <a:rPr lang="en-AU" sz="2222" dirty="0" smtClean="0"/>
            </a:br>
            <a:r>
              <a:rPr lang="en-AU" sz="2222" dirty="0" smtClean="0"/>
              <a:t>THROUGH BUILDING EVALUATION CAPACITY AND PARTICIPATORY EVALUATION OF LOCAL PROGRAMS</a:t>
            </a:r>
            <a:endParaRPr lang="en-US" sz="2222" dirty="0"/>
          </a:p>
        </p:txBody>
      </p:sp>
      <p:sp>
        <p:nvSpPr>
          <p:cNvPr id="3" name="Subtitle 2"/>
          <p:cNvSpPr>
            <a:spLocks noGrp="1" noChangeAspect="1"/>
          </p:cNvSpPr>
          <p:nvPr>
            <p:ph type="subTitle" idx="1"/>
          </p:nvPr>
        </p:nvSpPr>
        <p:spPr>
          <a:xfrm>
            <a:off x="120651" y="5118106"/>
            <a:ext cx="8532282" cy="1739894"/>
          </a:xfrm>
        </p:spPr>
        <p:txBody>
          <a:bodyPr>
            <a:normAutofit/>
          </a:bodyPr>
          <a:lstStyle/>
          <a:p>
            <a:pPr algn="ctr"/>
            <a:r>
              <a:rPr lang="en-US" sz="1600" dirty="0" smtClean="0"/>
              <a:t>Presentation at the AES International Conference, Sydney 2011</a:t>
            </a:r>
          </a:p>
          <a:p>
            <a:pPr algn="ctr"/>
            <a:r>
              <a:rPr lang="en-US" sz="1600" dirty="0" smtClean="0">
                <a:solidFill>
                  <a:srgbClr val="000000"/>
                </a:solidFill>
              </a:rPr>
              <a:t>By the </a:t>
            </a:r>
            <a:r>
              <a:rPr lang="en-US" sz="1600" dirty="0" err="1" smtClean="0">
                <a:solidFill>
                  <a:srgbClr val="000000"/>
                </a:solidFill>
              </a:rPr>
              <a:t>Palmerston</a:t>
            </a:r>
            <a:r>
              <a:rPr lang="en-US" sz="1600" dirty="0" smtClean="0">
                <a:solidFill>
                  <a:srgbClr val="000000"/>
                </a:solidFill>
              </a:rPr>
              <a:t> and </a:t>
            </a:r>
            <a:r>
              <a:rPr lang="en-US" sz="1600" dirty="0" err="1" smtClean="0">
                <a:solidFill>
                  <a:srgbClr val="000000"/>
                </a:solidFill>
              </a:rPr>
              <a:t>Tiwi</a:t>
            </a:r>
            <a:r>
              <a:rPr lang="en-US" sz="1600" dirty="0" smtClean="0">
                <a:solidFill>
                  <a:srgbClr val="000000"/>
                </a:solidFill>
              </a:rPr>
              <a:t> Islands Communities for Children evaluation team members</a:t>
            </a:r>
          </a:p>
          <a:p>
            <a:pPr algn="ctr"/>
            <a:endParaRPr lang="en-US" sz="1800" dirty="0" smtClean="0">
              <a:solidFill>
                <a:srgbClr val="000000"/>
              </a:solidFill>
            </a:endParaRPr>
          </a:p>
          <a:p>
            <a:pPr algn="ctr"/>
            <a:r>
              <a:rPr lang="en-US" sz="1100" dirty="0" err="1" smtClean="0">
                <a:solidFill>
                  <a:srgbClr val="000000"/>
                </a:solidFill>
              </a:rPr>
              <a:t>Teresita</a:t>
            </a:r>
            <a:r>
              <a:rPr lang="en-US" sz="1100" dirty="0" smtClean="0">
                <a:solidFill>
                  <a:srgbClr val="000000"/>
                </a:solidFill>
              </a:rPr>
              <a:t> </a:t>
            </a:r>
            <a:r>
              <a:rPr lang="en-US" sz="1100" dirty="0" err="1" smtClean="0">
                <a:solidFill>
                  <a:srgbClr val="000000"/>
                </a:solidFill>
              </a:rPr>
              <a:t>Puruntatameri</a:t>
            </a:r>
            <a:r>
              <a:rPr lang="en-US" sz="1100" dirty="0" smtClean="0">
                <a:solidFill>
                  <a:srgbClr val="000000"/>
                </a:solidFill>
              </a:rPr>
              <a:t>, Therese </a:t>
            </a:r>
            <a:r>
              <a:rPr lang="en-US" sz="1100" smtClean="0">
                <a:solidFill>
                  <a:srgbClr val="000000"/>
                </a:solidFill>
              </a:rPr>
              <a:t>Puruntatameri</a:t>
            </a:r>
            <a:r>
              <a:rPr lang="en-US" sz="1100" dirty="0" smtClean="0">
                <a:solidFill>
                  <a:srgbClr val="000000"/>
                </a:solidFill>
              </a:rPr>
              <a:t>, </a:t>
            </a:r>
            <a:r>
              <a:rPr lang="en-US" sz="1100" dirty="0" err="1" smtClean="0">
                <a:solidFill>
                  <a:srgbClr val="000000"/>
                </a:solidFill>
              </a:rPr>
              <a:t>Narelle</a:t>
            </a:r>
            <a:r>
              <a:rPr lang="en-US" sz="1100" dirty="0" smtClean="0">
                <a:solidFill>
                  <a:srgbClr val="000000"/>
                </a:solidFill>
              </a:rPr>
              <a:t> </a:t>
            </a:r>
            <a:r>
              <a:rPr lang="en-US" sz="1100" dirty="0" err="1" smtClean="0">
                <a:solidFill>
                  <a:srgbClr val="000000"/>
                </a:solidFill>
              </a:rPr>
              <a:t>Calma</a:t>
            </a:r>
            <a:r>
              <a:rPr lang="en-US" sz="1100" dirty="0" smtClean="0">
                <a:solidFill>
                  <a:srgbClr val="000000"/>
                </a:solidFill>
              </a:rPr>
              <a:t>, Stacey Dodd, Natasha Pratt, Rachel Dunne, Nea Harrison</a:t>
            </a:r>
          </a:p>
          <a:p>
            <a:pPr algn="ctr"/>
            <a:endParaRPr lang="en-US" sz="1800" dirty="0">
              <a:solidFill>
                <a:srgbClr val="00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422224" cy="828379"/>
          </a:xfrm>
        </p:spPr>
        <p:txBody>
          <a:bodyPr>
            <a:noAutofit/>
          </a:bodyPr>
          <a:lstStyle/>
          <a:p>
            <a:r>
              <a:rPr lang="en-US" sz="4000" dirty="0" smtClean="0"/>
              <a:t>Feedback to committees and community</a:t>
            </a:r>
            <a:endParaRPr lang="en-US" sz="4000" dirty="0"/>
          </a:p>
        </p:txBody>
      </p:sp>
      <p:pic>
        <p:nvPicPr>
          <p:cNvPr id="5" name="Content Placeholder 4" descr="Joint management meeting 9.jpg"/>
          <p:cNvPicPr>
            <a:picLocks noGrp="1" noChangeAspect="1"/>
          </p:cNvPicPr>
          <p:nvPr>
            <p:ph sz="half" idx="1"/>
          </p:nvPr>
        </p:nvPicPr>
        <p:blipFill>
          <a:blip r:embed="rId2"/>
          <a:srcRect t="-23192" b="-23192"/>
          <a:stretch>
            <a:fillRect/>
          </a:stretch>
        </p:blipFill>
        <p:spPr/>
      </p:pic>
      <p:pic>
        <p:nvPicPr>
          <p:cNvPr id="6" name="Content Placeholder 5" descr="P1000104.jpg"/>
          <p:cNvPicPr>
            <a:picLocks noGrp="1" noChangeAspect="1"/>
          </p:cNvPicPr>
          <p:nvPr>
            <p:ph sz="half" idx="2"/>
          </p:nvPr>
        </p:nvPicPr>
        <p:blipFill>
          <a:blip r:embed="rId3"/>
          <a:srcRect t="-23192" b="-23192"/>
          <a:stretch>
            <a:fillRect/>
          </a:stretch>
        </p:blipFill>
        <p:spPr/>
      </p:pic>
      <p:sp>
        <p:nvSpPr>
          <p:cNvPr id="7" name="TextBox 6"/>
          <p:cNvSpPr txBox="1"/>
          <p:nvPr/>
        </p:nvSpPr>
        <p:spPr>
          <a:xfrm>
            <a:off x="774368" y="6039789"/>
            <a:ext cx="3593070" cy="369332"/>
          </a:xfrm>
          <a:prstGeom prst="rect">
            <a:avLst/>
          </a:prstGeom>
          <a:noFill/>
        </p:spPr>
        <p:txBody>
          <a:bodyPr wrap="square" rtlCol="0">
            <a:spAutoFit/>
          </a:bodyPr>
          <a:lstStyle/>
          <a:p>
            <a:r>
              <a:rPr lang="en-US" dirty="0" smtClean="0"/>
              <a:t>Joint committee meeting </a:t>
            </a:r>
            <a:endParaRPr lang="en-US" dirty="0"/>
          </a:p>
        </p:txBody>
      </p:sp>
      <p:sp>
        <p:nvSpPr>
          <p:cNvPr id="8" name="TextBox 7"/>
          <p:cNvSpPr txBox="1"/>
          <p:nvPr/>
        </p:nvSpPr>
        <p:spPr>
          <a:xfrm>
            <a:off x="4648200" y="6039789"/>
            <a:ext cx="4231224" cy="369332"/>
          </a:xfrm>
          <a:prstGeom prst="rect">
            <a:avLst/>
          </a:prstGeom>
          <a:noFill/>
        </p:spPr>
        <p:txBody>
          <a:bodyPr wrap="square" rtlCol="0">
            <a:spAutoFit/>
          </a:bodyPr>
          <a:lstStyle/>
          <a:p>
            <a:r>
              <a:rPr lang="en-US" dirty="0" smtClean="0"/>
              <a:t>Community feedback in </a:t>
            </a:r>
            <a:r>
              <a:rPr lang="en-AU" dirty="0" err="1" smtClean="0"/>
              <a:t>Wurrumiyanga</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l"/>
            <a:r>
              <a:rPr lang="en-US" dirty="0" smtClean="0"/>
              <a:t>Committees make decisions </a:t>
            </a:r>
            <a:endParaRPr lang="en-US" dirty="0"/>
          </a:p>
        </p:txBody>
      </p:sp>
      <p:sp>
        <p:nvSpPr>
          <p:cNvPr id="5" name="Text Placeholder 4"/>
          <p:cNvSpPr>
            <a:spLocks noGrp="1"/>
          </p:cNvSpPr>
          <p:nvPr>
            <p:ph sz="half" idx="1"/>
          </p:nvPr>
        </p:nvSpPr>
        <p:spPr/>
        <p:txBody>
          <a:bodyPr/>
          <a:lstStyle/>
          <a:p>
            <a:pPr>
              <a:buFont typeface="Wingdings" charset="2"/>
              <a:buChar char="Ø"/>
            </a:pPr>
            <a:r>
              <a:rPr lang="en-US" dirty="0" smtClean="0"/>
              <a:t>about what programs to:</a:t>
            </a:r>
          </a:p>
          <a:p>
            <a:pPr lvl="1">
              <a:buFont typeface="Wingdings" charset="2"/>
              <a:buChar char="Ø"/>
            </a:pPr>
            <a:r>
              <a:rPr lang="en-US" smtClean="0"/>
              <a:t> support</a:t>
            </a:r>
          </a:p>
          <a:p>
            <a:pPr lvl="1">
              <a:buFont typeface="Wingdings" charset="2"/>
              <a:buChar char="Ø"/>
            </a:pPr>
            <a:r>
              <a:rPr lang="en-US" dirty="0" smtClean="0"/>
              <a:t>fund and </a:t>
            </a:r>
          </a:p>
          <a:p>
            <a:pPr lvl="1">
              <a:buFont typeface="Wingdings" charset="2"/>
              <a:buChar char="Ø"/>
            </a:pPr>
            <a:r>
              <a:rPr lang="en-US" dirty="0" smtClean="0"/>
              <a:t>change</a:t>
            </a:r>
          </a:p>
          <a:p>
            <a:endParaRPr lang="en-US" dirty="0"/>
          </a:p>
        </p:txBody>
      </p:sp>
      <p:pic>
        <p:nvPicPr>
          <p:cNvPr id="8" name="Content Placeholder 7" descr="mili kids.jpg"/>
          <p:cNvPicPr>
            <a:picLocks noGrp="1" noChangeAspect="1"/>
          </p:cNvPicPr>
          <p:nvPr>
            <p:ph sz="half" idx="2"/>
          </p:nvPr>
        </p:nvPicPr>
        <p:blipFill>
          <a:blip r:embed="rId2"/>
          <a:srcRect t="-23192" b="-23192"/>
          <a:stretch>
            <a:fillRect/>
          </a:stretch>
        </p:blip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erese and La toya.jpg"/>
          <p:cNvPicPr>
            <a:picLocks noChangeAspect="1"/>
          </p:cNvPicPr>
          <p:nvPr/>
        </p:nvPicPr>
        <p:blipFill>
          <a:blip r:embed="rId2"/>
          <a:stretch>
            <a:fillRect/>
          </a:stretch>
        </p:blipFill>
        <p:spPr>
          <a:xfrm>
            <a:off x="681444" y="1259579"/>
            <a:ext cx="8297357" cy="5598420"/>
          </a:xfrm>
          <a:prstGeom prst="rect">
            <a:avLst/>
          </a:prstGeom>
        </p:spPr>
      </p:pic>
      <p:sp>
        <p:nvSpPr>
          <p:cNvPr id="4" name="Title 3"/>
          <p:cNvSpPr>
            <a:spLocks noGrp="1"/>
          </p:cNvSpPr>
          <p:nvPr>
            <p:ph type="ctrTitle"/>
          </p:nvPr>
        </p:nvSpPr>
        <p:spPr>
          <a:xfrm>
            <a:off x="533400" y="504893"/>
            <a:ext cx="8250841" cy="754687"/>
          </a:xfrm>
        </p:spPr>
        <p:txBody>
          <a:bodyPr>
            <a:normAutofit fontScale="90000"/>
          </a:bodyPr>
          <a:lstStyle/>
          <a:p>
            <a:pPr algn="l"/>
            <a:r>
              <a:rPr lang="en-AU" sz="4444" b="1" dirty="0" smtClean="0"/>
              <a:t>What have been the outcomes for us</a:t>
            </a:r>
            <a:r>
              <a:rPr lang="en-AU" b="1" dirty="0" smtClean="0"/>
              <a:t/>
            </a:r>
            <a:br>
              <a:rPr lang="en-AU" b="1" dirty="0" smtClean="0"/>
            </a:br>
            <a:endParaRPr lang="en-US" sz="3111" dirty="0"/>
          </a:p>
        </p:txBody>
      </p:sp>
      <p:sp>
        <p:nvSpPr>
          <p:cNvPr id="5" name="Subtitle 4"/>
          <p:cNvSpPr>
            <a:spLocks noGrp="1"/>
          </p:cNvSpPr>
          <p:nvPr>
            <p:ph type="subTitle" idx="1"/>
          </p:nvPr>
        </p:nvSpPr>
        <p:spPr>
          <a:xfrm>
            <a:off x="533399" y="5451296"/>
            <a:ext cx="8610599" cy="1406703"/>
          </a:xfrm>
        </p:spPr>
        <p:txBody>
          <a:bodyPr/>
          <a:lstStyle/>
          <a:p>
            <a:pPr algn="ctr"/>
            <a:r>
              <a:rPr lang="en-AU" sz="2800" dirty="0" smtClean="0"/>
              <a:t>(community members, ARC, Families)</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704088"/>
            <a:ext cx="8390467" cy="743712"/>
          </a:xfrm>
        </p:spPr>
        <p:txBody>
          <a:bodyPr>
            <a:noAutofit/>
          </a:bodyPr>
          <a:lstStyle/>
          <a:p>
            <a:r>
              <a:rPr lang="en-AU" sz="4000" dirty="0" smtClean="0"/>
              <a:t>Outcomes for evaluation team members </a:t>
            </a:r>
            <a:endParaRPr lang="en-US" sz="4000" dirty="0"/>
          </a:p>
        </p:txBody>
      </p:sp>
      <p:sp>
        <p:nvSpPr>
          <p:cNvPr id="3" name="Content Placeholder 2"/>
          <p:cNvSpPr>
            <a:spLocks noGrp="1"/>
          </p:cNvSpPr>
          <p:nvPr>
            <p:ph sz="half" idx="1"/>
          </p:nvPr>
        </p:nvSpPr>
        <p:spPr/>
        <p:txBody>
          <a:bodyPr/>
          <a:lstStyle/>
          <a:p>
            <a:endParaRPr lang="en-AU" smtClean="0"/>
          </a:p>
          <a:p>
            <a:endParaRPr lang="en-AU" smtClean="0"/>
          </a:p>
          <a:p>
            <a:endParaRPr lang="en-AU" smtClean="0"/>
          </a:p>
          <a:p>
            <a:endParaRPr lang="en-AU" smtClean="0"/>
          </a:p>
          <a:p>
            <a:endParaRPr lang="en-US" dirty="0"/>
          </a:p>
        </p:txBody>
      </p:sp>
      <p:pic>
        <p:nvPicPr>
          <p:cNvPr id="24" name="Content Placeholder 23" descr="Data collection at Pirlangimpi.jpg"/>
          <p:cNvPicPr>
            <a:picLocks noGrp="1" noChangeAspect="1"/>
          </p:cNvPicPr>
          <p:nvPr>
            <p:ph sz="half" idx="2"/>
          </p:nvPr>
        </p:nvPicPr>
        <p:blipFill>
          <a:blip r:embed="rId3"/>
          <a:stretch>
            <a:fillRect/>
          </a:stretch>
        </p:blipFill>
        <p:spPr>
          <a:xfrm>
            <a:off x="4648200" y="2623030"/>
            <a:ext cx="4038600" cy="3028950"/>
          </a:xfrm>
        </p:spPr>
      </p:pic>
      <p:sp>
        <p:nvSpPr>
          <p:cNvPr id="23" name="TextBox 22"/>
          <p:cNvSpPr txBox="1"/>
          <p:nvPr/>
        </p:nvSpPr>
        <p:spPr>
          <a:xfrm>
            <a:off x="457201" y="1920085"/>
            <a:ext cx="4038599" cy="4801315"/>
          </a:xfrm>
          <a:prstGeom prst="rect">
            <a:avLst/>
          </a:prstGeom>
          <a:noFill/>
        </p:spPr>
        <p:txBody>
          <a:bodyPr wrap="square" rtlCol="0">
            <a:spAutoFit/>
          </a:bodyPr>
          <a:lstStyle/>
          <a:p>
            <a:pPr>
              <a:buClr>
                <a:schemeClr val="accent3"/>
              </a:buClr>
              <a:buFont typeface="Wingdings" charset="2"/>
              <a:buChar char="ü"/>
            </a:pPr>
            <a:r>
              <a:rPr lang="en-AU" sz="1600" dirty="0" smtClean="0"/>
              <a:t>Built confidence in ourselves</a:t>
            </a:r>
          </a:p>
          <a:p>
            <a:pPr>
              <a:buClr>
                <a:schemeClr val="accent3"/>
              </a:buClr>
              <a:buFont typeface="Wingdings" charset="2"/>
              <a:buChar char="ü"/>
            </a:pPr>
            <a:endParaRPr lang="en-AU" sz="1600" dirty="0" smtClean="0"/>
          </a:p>
          <a:p>
            <a:pPr>
              <a:buClr>
                <a:schemeClr val="accent3"/>
              </a:buClr>
              <a:buFont typeface="Wingdings" charset="2"/>
              <a:buChar char="ü"/>
            </a:pPr>
            <a:r>
              <a:rPr lang="en-AU" sz="1600" dirty="0" smtClean="0"/>
              <a:t>Learnt how gather information and evaluate programs</a:t>
            </a:r>
          </a:p>
          <a:p>
            <a:pPr>
              <a:buClr>
                <a:schemeClr val="accent3"/>
              </a:buClr>
              <a:buFont typeface="Wingdings" charset="2"/>
              <a:buChar char="ü"/>
            </a:pPr>
            <a:endParaRPr lang="en-AU" sz="1600" dirty="0" smtClean="0"/>
          </a:p>
          <a:p>
            <a:pPr>
              <a:buClr>
                <a:schemeClr val="accent3"/>
              </a:buClr>
              <a:buFont typeface="Wingdings" charset="2"/>
              <a:buChar char="ü"/>
            </a:pPr>
            <a:r>
              <a:rPr lang="en-AU" sz="1600" dirty="0" smtClean="0"/>
              <a:t>We developed and run the data collection workshops</a:t>
            </a:r>
          </a:p>
          <a:p>
            <a:pPr>
              <a:buClr>
                <a:schemeClr val="accent3"/>
              </a:buClr>
              <a:buFont typeface="Wingdings" charset="2"/>
              <a:buChar char="ü"/>
            </a:pPr>
            <a:endParaRPr lang="en-AU" sz="1600" dirty="0" smtClean="0"/>
          </a:p>
          <a:p>
            <a:pPr>
              <a:buClr>
                <a:schemeClr val="accent3"/>
              </a:buClr>
              <a:buFont typeface="Wingdings" charset="2"/>
              <a:buChar char="ü"/>
            </a:pPr>
            <a:r>
              <a:rPr lang="en-AU" sz="1600" dirty="0" smtClean="0"/>
              <a:t>We get more respect</a:t>
            </a:r>
          </a:p>
          <a:p>
            <a:pPr>
              <a:buClr>
                <a:schemeClr val="accent3"/>
              </a:buClr>
              <a:buFont typeface="Wingdings" charset="2"/>
              <a:buChar char="ü"/>
            </a:pPr>
            <a:endParaRPr lang="en-AU" sz="1600" dirty="0" smtClean="0"/>
          </a:p>
          <a:p>
            <a:pPr>
              <a:buClr>
                <a:schemeClr val="accent3"/>
              </a:buClr>
              <a:buFont typeface="Wingdings" charset="2"/>
              <a:buChar char="ü"/>
            </a:pPr>
            <a:r>
              <a:rPr lang="en-AU" sz="1600" dirty="0" smtClean="0"/>
              <a:t>We feel we are making a valuable contribution to the community</a:t>
            </a:r>
          </a:p>
          <a:p>
            <a:pPr>
              <a:buClr>
                <a:schemeClr val="accent3"/>
              </a:buClr>
              <a:buFont typeface="Wingdings" charset="2"/>
              <a:buChar char="ü"/>
            </a:pPr>
            <a:endParaRPr lang="en-AU" sz="1600" dirty="0" smtClean="0"/>
          </a:p>
          <a:p>
            <a:pPr>
              <a:buClr>
                <a:schemeClr val="accent3"/>
              </a:buClr>
              <a:buFont typeface="Wingdings" charset="2"/>
              <a:buChar char="ü"/>
            </a:pPr>
            <a:r>
              <a:rPr lang="en-AU" sz="1600" dirty="0" smtClean="0"/>
              <a:t>We see ourselves as valued members of the community and the program</a:t>
            </a:r>
          </a:p>
          <a:p>
            <a:pPr>
              <a:buClr>
                <a:schemeClr val="accent3"/>
              </a:buClr>
              <a:buFont typeface="Wingdings" charset="2"/>
              <a:buChar char="ü"/>
            </a:pPr>
            <a:endParaRPr lang="en-AU" sz="1600" dirty="0" smtClean="0"/>
          </a:p>
          <a:p>
            <a:pPr>
              <a:buClr>
                <a:schemeClr val="accent3"/>
              </a:buClr>
              <a:buFont typeface="Wingdings" charset="2"/>
              <a:buChar char="ü"/>
            </a:pPr>
            <a:r>
              <a:rPr lang="en-AU" sz="1600" dirty="0" smtClean="0"/>
              <a:t>It has led to new jobs or roles for all of us here at the conference </a:t>
            </a:r>
          </a:p>
          <a:p>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9"/>
            <a:ext cx="8229600" cy="667512"/>
          </a:xfrm>
        </p:spPr>
        <p:txBody>
          <a:bodyPr>
            <a:normAutofit/>
          </a:bodyPr>
          <a:lstStyle/>
          <a:p>
            <a:r>
              <a:rPr lang="en-AU" sz="4000" dirty="0" smtClean="0"/>
              <a:t>Outcomes for committees</a:t>
            </a:r>
            <a:endParaRPr lang="en-US" sz="4000" dirty="0"/>
          </a:p>
        </p:txBody>
      </p:sp>
      <p:sp>
        <p:nvSpPr>
          <p:cNvPr id="3" name="Content Placeholder 2"/>
          <p:cNvSpPr>
            <a:spLocks noGrp="1"/>
          </p:cNvSpPr>
          <p:nvPr>
            <p:ph sz="half" idx="1"/>
          </p:nvPr>
        </p:nvSpPr>
        <p:spPr>
          <a:xfrm>
            <a:off x="457200" y="1675237"/>
            <a:ext cx="4038600" cy="4679688"/>
          </a:xfrm>
        </p:spPr>
        <p:txBody>
          <a:bodyPr>
            <a:normAutofit fontScale="92500"/>
          </a:bodyPr>
          <a:lstStyle/>
          <a:p>
            <a:pPr>
              <a:buNone/>
            </a:pPr>
            <a:r>
              <a:rPr lang="en-AU" dirty="0" smtClean="0"/>
              <a:t>Being involved in evaluation </a:t>
            </a:r>
          </a:p>
          <a:p>
            <a:pPr>
              <a:buFont typeface="Wingdings" charset="2"/>
              <a:buChar char="ü"/>
            </a:pPr>
            <a:r>
              <a:rPr lang="en-AU" dirty="0" smtClean="0"/>
              <a:t>Shows committee members what to look for in a good program</a:t>
            </a:r>
          </a:p>
          <a:p>
            <a:pPr>
              <a:buFont typeface="Wingdings" charset="2"/>
              <a:buChar char="ü"/>
            </a:pPr>
            <a:r>
              <a:rPr lang="en-AU" dirty="0" smtClean="0"/>
              <a:t>Helps committee members make decisions about:</a:t>
            </a:r>
          </a:p>
          <a:p>
            <a:pPr lvl="1">
              <a:buFont typeface="Wingdings" charset="2"/>
              <a:buChar char="ü"/>
            </a:pPr>
            <a:r>
              <a:rPr lang="en-AU" dirty="0" smtClean="0"/>
              <a:t> which programs to support</a:t>
            </a:r>
          </a:p>
          <a:p>
            <a:pPr lvl="1">
              <a:buFont typeface="Wingdings" charset="2"/>
              <a:buChar char="ü"/>
            </a:pPr>
            <a:r>
              <a:rPr lang="en-AU" dirty="0" smtClean="0"/>
              <a:t>what changes need to be made to improve programs</a:t>
            </a:r>
          </a:p>
          <a:p>
            <a:endParaRPr lang="en-AU" dirty="0" smtClean="0"/>
          </a:p>
          <a:p>
            <a:pPr lvl="1">
              <a:buNone/>
            </a:pPr>
            <a:endParaRPr lang="en-AU" dirty="0" smtClean="0"/>
          </a:p>
          <a:p>
            <a:endParaRPr lang="en-AU" dirty="0" smtClean="0"/>
          </a:p>
          <a:p>
            <a:endParaRPr lang="en-US" dirty="0"/>
          </a:p>
        </p:txBody>
      </p:sp>
      <p:pic>
        <p:nvPicPr>
          <p:cNvPr id="5" name="Content Placeholder 4" descr="Joint management meeting 2.jpg"/>
          <p:cNvPicPr>
            <a:picLocks noGrp="1" noChangeAspect="1"/>
          </p:cNvPicPr>
          <p:nvPr>
            <p:ph sz="half" idx="2"/>
          </p:nvPr>
        </p:nvPicPr>
        <p:blipFill>
          <a:blip r:embed="rId3"/>
          <a:srcRect t="-23192" b="-23192"/>
          <a:stretch>
            <a:fillRect/>
          </a:stretch>
        </p:blip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Outcomes for community </a:t>
            </a:r>
            <a:endParaRPr lang="en-US" dirty="0"/>
          </a:p>
        </p:txBody>
      </p:sp>
      <p:sp>
        <p:nvSpPr>
          <p:cNvPr id="3" name="Content Placeholder 2"/>
          <p:cNvSpPr>
            <a:spLocks noGrp="1"/>
          </p:cNvSpPr>
          <p:nvPr>
            <p:ph sz="half" idx="1"/>
          </p:nvPr>
        </p:nvSpPr>
        <p:spPr/>
        <p:txBody>
          <a:bodyPr>
            <a:normAutofit fontScale="92500" lnSpcReduction="20000"/>
          </a:bodyPr>
          <a:lstStyle/>
          <a:p>
            <a:pPr>
              <a:buFont typeface="Wingdings" charset="2"/>
              <a:buChar char="ü"/>
            </a:pPr>
            <a:r>
              <a:rPr lang="en-AU" sz="2000" dirty="0" smtClean="0"/>
              <a:t>Gives people a much better knowledge of what the programs delivered in their community:</a:t>
            </a:r>
          </a:p>
          <a:p>
            <a:pPr lvl="1">
              <a:buFont typeface="Wingdings" charset="2"/>
              <a:buChar char="ü"/>
            </a:pPr>
            <a:r>
              <a:rPr lang="en-AU" sz="2000" dirty="0" smtClean="0"/>
              <a:t> aim to achieve</a:t>
            </a:r>
          </a:p>
          <a:p>
            <a:pPr lvl="1">
              <a:buFont typeface="Wingdings" charset="2"/>
              <a:buChar char="ü"/>
            </a:pPr>
            <a:r>
              <a:rPr lang="en-AU" sz="2000" dirty="0" smtClean="0"/>
              <a:t>what they should be doing</a:t>
            </a:r>
          </a:p>
          <a:p>
            <a:pPr lvl="1">
              <a:buFont typeface="Wingdings" charset="2"/>
              <a:buChar char="ü"/>
            </a:pPr>
            <a:endParaRPr lang="en-AU" sz="2000" dirty="0" smtClean="0"/>
          </a:p>
          <a:p>
            <a:pPr>
              <a:buFont typeface="Wingdings" charset="2"/>
              <a:buChar char="ü"/>
            </a:pPr>
            <a:r>
              <a:rPr lang="en-AU" sz="2000" dirty="0" smtClean="0"/>
              <a:t>Lets people hear stories of successes and failures</a:t>
            </a:r>
          </a:p>
          <a:p>
            <a:pPr>
              <a:buFont typeface="Wingdings" charset="2"/>
              <a:buChar char="ü"/>
            </a:pPr>
            <a:endParaRPr lang="en-AU" sz="2000" dirty="0" smtClean="0"/>
          </a:p>
          <a:p>
            <a:pPr>
              <a:buFont typeface="Wingdings" charset="2"/>
              <a:buChar char="ü"/>
            </a:pPr>
            <a:r>
              <a:rPr lang="en-AU" sz="2000" dirty="0" smtClean="0"/>
              <a:t>Gives community members influence over the programs run by external agencies</a:t>
            </a:r>
          </a:p>
          <a:p>
            <a:pPr>
              <a:buFont typeface="Wingdings" charset="2"/>
              <a:buChar char="ü"/>
            </a:pPr>
            <a:endParaRPr lang="en-AU" sz="2000" dirty="0" smtClean="0"/>
          </a:p>
          <a:p>
            <a:pPr>
              <a:buFont typeface="Wingdings" charset="2"/>
              <a:buChar char="ü"/>
            </a:pPr>
            <a:r>
              <a:rPr lang="en-AU" sz="2000" dirty="0" smtClean="0"/>
              <a:t>Ensures that programs benefit the community</a:t>
            </a:r>
          </a:p>
          <a:p>
            <a:endParaRPr lang="en-AU" dirty="0" smtClean="0"/>
          </a:p>
          <a:p>
            <a:endParaRPr lang="en-US" dirty="0"/>
          </a:p>
        </p:txBody>
      </p:sp>
      <p:pic>
        <p:nvPicPr>
          <p:cNvPr id="5" name="Content Placeholder 4" descr="Milikapiti evaluation team reviewing evaluation findings_5.jpg"/>
          <p:cNvPicPr>
            <a:picLocks noGrp="1" noChangeAspect="1"/>
          </p:cNvPicPr>
          <p:nvPr>
            <p:ph sz="half" idx="2"/>
          </p:nvPr>
        </p:nvPicPr>
        <p:blipFill>
          <a:blip r:embed="rId3"/>
          <a:stretch>
            <a:fillRect/>
          </a:stretch>
        </p:blipFill>
        <p:spPr>
          <a:xfrm>
            <a:off x="4495800" y="2550033"/>
            <a:ext cx="4038600" cy="3028950"/>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54989"/>
          </a:xfrm>
        </p:spPr>
        <p:txBody>
          <a:bodyPr>
            <a:normAutofit fontScale="90000"/>
          </a:bodyPr>
          <a:lstStyle/>
          <a:p>
            <a:r>
              <a:rPr lang="en-AU" dirty="0" smtClean="0"/>
              <a:t>Outcomes for families and children</a:t>
            </a:r>
            <a:endParaRPr lang="en-US" dirty="0"/>
          </a:p>
        </p:txBody>
      </p:sp>
      <p:sp>
        <p:nvSpPr>
          <p:cNvPr id="3" name="Content Placeholder 2"/>
          <p:cNvSpPr>
            <a:spLocks noGrp="1"/>
          </p:cNvSpPr>
          <p:nvPr>
            <p:ph sz="half" idx="1"/>
          </p:nvPr>
        </p:nvSpPr>
        <p:spPr>
          <a:xfrm>
            <a:off x="457200" y="1459077"/>
            <a:ext cx="4038600" cy="4895848"/>
          </a:xfrm>
        </p:spPr>
        <p:txBody>
          <a:bodyPr>
            <a:normAutofit fontScale="92500"/>
          </a:bodyPr>
          <a:lstStyle/>
          <a:p>
            <a:pPr>
              <a:buNone/>
            </a:pPr>
            <a:endParaRPr lang="en-AU" dirty="0" smtClean="0"/>
          </a:p>
          <a:p>
            <a:pPr>
              <a:buClr>
                <a:schemeClr val="accent2"/>
              </a:buClr>
              <a:buFont typeface="Wingdings" charset="2"/>
              <a:buChar char="ü"/>
            </a:pPr>
            <a:r>
              <a:rPr lang="en-AU" sz="2286" dirty="0" smtClean="0"/>
              <a:t>As a result of the regular and open evaluation activities participants :</a:t>
            </a:r>
          </a:p>
          <a:p>
            <a:pPr lvl="1">
              <a:buClr>
                <a:schemeClr val="accent2"/>
              </a:buClr>
              <a:buFont typeface="Wingdings" charset="2"/>
              <a:buChar char="ü"/>
            </a:pPr>
            <a:r>
              <a:rPr lang="en-AU" sz="2286" dirty="0" smtClean="0"/>
              <a:t>feel valued</a:t>
            </a:r>
          </a:p>
          <a:p>
            <a:pPr lvl="2">
              <a:buFont typeface="Wingdings" charset="2"/>
              <a:buChar char="ü"/>
            </a:pPr>
            <a:r>
              <a:rPr lang="en-AU" sz="1886" dirty="0" smtClean="0"/>
              <a:t>They have been invited to have their say about their programs</a:t>
            </a:r>
          </a:p>
          <a:p>
            <a:pPr lvl="1">
              <a:buClr>
                <a:schemeClr val="accent2"/>
              </a:buClr>
              <a:buFont typeface="Wingdings" charset="2"/>
              <a:buChar char="ü"/>
            </a:pPr>
            <a:r>
              <a:rPr lang="en-AU" sz="2286" dirty="0" smtClean="0"/>
              <a:t>are kept in the loop </a:t>
            </a:r>
          </a:p>
          <a:p>
            <a:pPr lvl="2">
              <a:buFont typeface="Wingdings" charset="2"/>
              <a:buChar char="ü"/>
            </a:pPr>
            <a:r>
              <a:rPr lang="en-AU" sz="1886" dirty="0" smtClean="0"/>
              <a:t>we provide get regular feedback about the evaluation </a:t>
            </a:r>
          </a:p>
          <a:p>
            <a:pPr lvl="1">
              <a:buClr>
                <a:schemeClr val="accent2"/>
              </a:buClr>
              <a:buFont typeface="Wingdings" charset="2"/>
              <a:buChar char="ü"/>
            </a:pPr>
            <a:r>
              <a:rPr lang="en-AU" sz="2286" dirty="0" smtClean="0"/>
              <a:t>are starting to own the programs </a:t>
            </a:r>
          </a:p>
          <a:p>
            <a:pPr lvl="2">
              <a:buFont typeface="Wingdings" charset="2"/>
              <a:buChar char="ü"/>
            </a:pPr>
            <a:r>
              <a:rPr lang="en-AU" sz="1730" dirty="0" smtClean="0"/>
              <a:t>(e.g. organising and running fun days, camps)</a:t>
            </a:r>
          </a:p>
          <a:p>
            <a:pPr>
              <a:buNone/>
            </a:pPr>
            <a:endParaRPr lang="en-AU" dirty="0" smtClean="0"/>
          </a:p>
          <a:p>
            <a:endParaRPr lang="en-AU" dirty="0" smtClean="0"/>
          </a:p>
          <a:p>
            <a:endParaRPr lang="en-US" dirty="0"/>
          </a:p>
        </p:txBody>
      </p:sp>
      <p:pic>
        <p:nvPicPr>
          <p:cNvPr id="5" name="Content Placeholder 4" descr="PFC and YM&amp;B group August 2011_2.jpg"/>
          <p:cNvPicPr>
            <a:picLocks noGrp="1" noChangeAspect="1"/>
          </p:cNvPicPr>
          <p:nvPr>
            <p:ph sz="half" idx="2"/>
          </p:nvPr>
        </p:nvPicPr>
        <p:blipFill>
          <a:blip r:embed="rId3"/>
          <a:srcRect t="-23192" b="-23192"/>
          <a:stretch>
            <a:fillRect/>
          </a:stretch>
        </p:blip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430750"/>
          </a:xfrm>
        </p:spPr>
        <p:txBody>
          <a:bodyPr>
            <a:normAutofit fontScale="90000"/>
          </a:bodyPr>
          <a:lstStyle/>
          <a:p>
            <a:r>
              <a:rPr lang="en-US" dirty="0" smtClean="0"/>
              <a:t>Outcomes for families and children</a:t>
            </a:r>
            <a:endParaRPr lang="en-US" dirty="0"/>
          </a:p>
        </p:txBody>
      </p:sp>
      <p:pic>
        <p:nvPicPr>
          <p:cNvPr id="6" name="Content Placeholder 5" descr="adults and kids at bush camp.jpg"/>
          <p:cNvPicPr>
            <a:picLocks noGrp="1" noChangeAspect="1"/>
          </p:cNvPicPr>
          <p:nvPr>
            <p:ph sz="half" idx="2"/>
          </p:nvPr>
        </p:nvPicPr>
        <p:blipFill>
          <a:blip r:embed="rId2"/>
          <a:stretch>
            <a:fillRect/>
          </a:stretch>
        </p:blipFill>
        <p:spPr>
          <a:xfrm>
            <a:off x="4648200" y="2623030"/>
            <a:ext cx="4038600" cy="3028950"/>
          </a:xfrm>
        </p:spPr>
      </p:pic>
      <p:pic>
        <p:nvPicPr>
          <p:cNvPr id="8" name="Content Placeholder 7" descr="PFC kids.jpg"/>
          <p:cNvPicPr>
            <a:picLocks noGrp="1" noChangeAspect="1"/>
          </p:cNvPicPr>
          <p:nvPr>
            <p:ph sz="half" idx="1"/>
          </p:nvPr>
        </p:nvPicPr>
        <p:blipFill>
          <a:blip r:embed="rId3"/>
          <a:srcRect t="-23192" b="-23192"/>
          <a:stretch>
            <a:fillRect/>
          </a:stretch>
        </p:blip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938445"/>
          </a:xfrm>
        </p:spPr>
        <p:txBody>
          <a:bodyPr>
            <a:noAutofit/>
          </a:bodyPr>
          <a:lstStyle/>
          <a:p>
            <a:r>
              <a:rPr lang="en-AU" sz="4000" dirty="0" smtClean="0"/>
              <a:t>Outcomes for the Red Cross and the C4C Program </a:t>
            </a:r>
            <a:endParaRPr lang="en-US" sz="4000" dirty="0"/>
          </a:p>
        </p:txBody>
      </p:sp>
      <p:sp>
        <p:nvSpPr>
          <p:cNvPr id="3" name="Content Placeholder 2"/>
          <p:cNvSpPr>
            <a:spLocks noGrp="1"/>
          </p:cNvSpPr>
          <p:nvPr>
            <p:ph sz="half" idx="1"/>
          </p:nvPr>
        </p:nvSpPr>
        <p:spPr/>
        <p:txBody>
          <a:bodyPr>
            <a:normAutofit fontScale="77500" lnSpcReduction="20000"/>
          </a:bodyPr>
          <a:lstStyle/>
          <a:p>
            <a:pPr>
              <a:buNone/>
            </a:pPr>
            <a:endParaRPr lang="en-AU" dirty="0" smtClean="0"/>
          </a:p>
          <a:p>
            <a:pPr>
              <a:buFont typeface="Wingdings" charset="2"/>
              <a:buChar char="ü"/>
            </a:pPr>
            <a:r>
              <a:rPr lang="en-AU" sz="2353" dirty="0" smtClean="0"/>
              <a:t>Building evaluation capacity has added value to the C4C Program.</a:t>
            </a:r>
          </a:p>
          <a:p>
            <a:pPr>
              <a:buFont typeface="Wingdings" charset="2"/>
              <a:buChar char="ü"/>
            </a:pPr>
            <a:r>
              <a:rPr lang="en-AU" sz="2353" dirty="0" smtClean="0"/>
              <a:t> It has enabled the ARCNT to ‘give back’ to communities:</a:t>
            </a:r>
          </a:p>
          <a:p>
            <a:pPr lvl="1">
              <a:buFont typeface="Wingdings" charset="2"/>
              <a:buChar char="ü"/>
            </a:pPr>
            <a:r>
              <a:rPr lang="en-AU" sz="2353" dirty="0" smtClean="0"/>
              <a:t>To invest in the community </a:t>
            </a:r>
          </a:p>
          <a:p>
            <a:pPr lvl="1">
              <a:buFont typeface="Wingdings" charset="2"/>
              <a:buChar char="ü"/>
            </a:pPr>
            <a:r>
              <a:rPr lang="en-AU" sz="2353" dirty="0" smtClean="0"/>
              <a:t>To employ local people</a:t>
            </a:r>
          </a:p>
          <a:p>
            <a:pPr lvl="1">
              <a:buFont typeface="Wingdings" charset="2"/>
              <a:buChar char="ü"/>
            </a:pPr>
            <a:endParaRPr lang="en-AU" sz="2353" dirty="0" smtClean="0"/>
          </a:p>
          <a:p>
            <a:pPr>
              <a:buFont typeface="Wingdings" charset="2"/>
              <a:buChar char="ü"/>
            </a:pPr>
            <a:r>
              <a:rPr lang="en-AU" sz="2353" dirty="0" smtClean="0"/>
              <a:t>The evaluation is more robust because key community people, young mums are asking the questions</a:t>
            </a:r>
          </a:p>
          <a:p>
            <a:pPr lvl="1">
              <a:buFont typeface="Wingdings" charset="2"/>
              <a:buChar char="ü"/>
            </a:pPr>
            <a:endParaRPr lang="en-AU" sz="2353" dirty="0" smtClean="0"/>
          </a:p>
          <a:p>
            <a:pPr>
              <a:buFont typeface="Wingdings" charset="2"/>
              <a:buChar char="ü"/>
            </a:pPr>
            <a:r>
              <a:rPr lang="en-AU" sz="2353" dirty="0" err="1" smtClean="0"/>
              <a:t>Nimarra</a:t>
            </a:r>
            <a:r>
              <a:rPr lang="en-AU" sz="2353" dirty="0" smtClean="0"/>
              <a:t> workers have improved their knowledge about the C4C programs and their knowledge of the programs helped the evaluation</a:t>
            </a:r>
          </a:p>
          <a:p>
            <a:endParaRPr lang="en-AU" dirty="0" smtClean="0"/>
          </a:p>
          <a:p>
            <a:endParaRPr lang="en-US" dirty="0"/>
          </a:p>
        </p:txBody>
      </p:sp>
      <p:pic>
        <p:nvPicPr>
          <p:cNvPr id="5" name="Content Placeholder 4" descr="P1010082.jpg"/>
          <p:cNvPicPr>
            <a:picLocks noGrp="1" noChangeAspect="1"/>
          </p:cNvPicPr>
          <p:nvPr>
            <p:ph sz="half" idx="2"/>
          </p:nvPr>
        </p:nvPicPr>
        <p:blipFill>
          <a:blip r:embed="rId3"/>
          <a:stretch>
            <a:fillRect/>
          </a:stretch>
        </p:blipFill>
        <p:spPr>
          <a:xfrm>
            <a:off x="4648200" y="2621819"/>
            <a:ext cx="4038600" cy="3031371"/>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 for listening</a:t>
            </a:r>
            <a:endParaRPr lang="en-US" dirty="0"/>
          </a:p>
        </p:txBody>
      </p:sp>
      <p:sp>
        <p:nvSpPr>
          <p:cNvPr id="5" name="Content Placeholder 4"/>
          <p:cNvSpPr>
            <a:spLocks noGrp="1"/>
          </p:cNvSpPr>
          <p:nvPr>
            <p:ph idx="1"/>
          </p:nvPr>
        </p:nvSpPr>
        <p:spPr/>
        <p:txBody>
          <a:bodyPr/>
          <a:lstStyle/>
          <a:p>
            <a:r>
              <a:rPr lang="en-US" dirty="0" smtClean="0"/>
              <a:t>Any questions or comments?</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916847"/>
          </a:xfrm>
        </p:spPr>
        <p:txBody>
          <a:bodyPr>
            <a:normAutofit/>
          </a:bodyPr>
          <a:lstStyle/>
          <a:p>
            <a:r>
              <a:rPr lang="en-AU" dirty="0" smtClean="0"/>
              <a:t>Background</a:t>
            </a:r>
            <a:endParaRPr lang="en-US" dirty="0"/>
          </a:p>
        </p:txBody>
      </p:sp>
      <p:sp>
        <p:nvSpPr>
          <p:cNvPr id="3" name="Content Placeholder 2"/>
          <p:cNvSpPr>
            <a:spLocks noGrp="1"/>
          </p:cNvSpPr>
          <p:nvPr>
            <p:ph sz="half" idx="1"/>
          </p:nvPr>
        </p:nvSpPr>
        <p:spPr>
          <a:xfrm>
            <a:off x="227148" y="1620935"/>
            <a:ext cx="3954441" cy="4733990"/>
          </a:xfrm>
        </p:spPr>
        <p:txBody>
          <a:bodyPr>
            <a:normAutofit fontScale="62500" lnSpcReduction="20000"/>
          </a:bodyPr>
          <a:lstStyle/>
          <a:p>
            <a:r>
              <a:rPr lang="en-AU" dirty="0" smtClean="0"/>
              <a:t>The Australian Red Cross NT manages the Palmerston and Tiwi islands Communities for Children (C4C) sites</a:t>
            </a:r>
          </a:p>
          <a:p>
            <a:endParaRPr lang="en-AU" dirty="0" smtClean="0"/>
          </a:p>
          <a:p>
            <a:r>
              <a:rPr lang="en-AU" dirty="0" smtClean="0"/>
              <a:t>Long term commitment to building the evaluation capacity of Local C4C Committee members as a way to </a:t>
            </a:r>
          </a:p>
          <a:p>
            <a:pPr lvl="1"/>
            <a:r>
              <a:rPr lang="en-AU" dirty="0" smtClean="0"/>
              <a:t>strengthen community decision-making</a:t>
            </a:r>
          </a:p>
          <a:p>
            <a:pPr lvl="1"/>
            <a:r>
              <a:rPr lang="en-AU" dirty="0" smtClean="0"/>
              <a:t>increase the quality of programs </a:t>
            </a:r>
          </a:p>
          <a:p>
            <a:pPr lvl="1"/>
            <a:r>
              <a:rPr lang="en-AU" dirty="0" smtClean="0"/>
              <a:t>Programs are more responsive to community needs </a:t>
            </a:r>
          </a:p>
          <a:p>
            <a:pPr>
              <a:buNone/>
            </a:pPr>
            <a:endParaRPr lang="en-AU" dirty="0" smtClean="0"/>
          </a:p>
          <a:p>
            <a:r>
              <a:rPr lang="en-US" dirty="0" smtClean="0"/>
              <a:t>The design of the Program was influenced by:</a:t>
            </a:r>
          </a:p>
          <a:p>
            <a:pPr lvl="1"/>
            <a:r>
              <a:rPr lang="en-US" dirty="0" smtClean="0"/>
              <a:t>extensive community consultation with </a:t>
            </a:r>
            <a:r>
              <a:rPr lang="en-US" dirty="0" err="1" smtClean="0"/>
              <a:t>Tiwi</a:t>
            </a:r>
            <a:r>
              <a:rPr lang="en-US" dirty="0" smtClean="0"/>
              <a:t> people to plan the new program</a:t>
            </a:r>
          </a:p>
          <a:p>
            <a:pPr lvl="1"/>
            <a:r>
              <a:rPr lang="en-US" dirty="0" smtClean="0"/>
              <a:t>results of the Evaluation of the first C4C Program in </a:t>
            </a:r>
            <a:r>
              <a:rPr lang="en-US" dirty="0" err="1" smtClean="0"/>
              <a:t>Tiwi</a:t>
            </a:r>
            <a:r>
              <a:rPr lang="en-US" dirty="0" smtClean="0"/>
              <a:t> Islands and Palmerston</a:t>
            </a:r>
          </a:p>
          <a:p>
            <a:pPr lvl="1"/>
            <a:endParaRPr lang="en-US" dirty="0" smtClean="0"/>
          </a:p>
          <a:p>
            <a:pPr lvl="1"/>
            <a:endParaRPr lang="en-US" dirty="0" smtClean="0"/>
          </a:p>
          <a:p>
            <a:endParaRPr lang="en-AU" dirty="0" smtClean="0"/>
          </a:p>
          <a:p>
            <a:endParaRPr lang="en-AU" dirty="0" smtClean="0"/>
          </a:p>
          <a:p>
            <a:endParaRPr lang="en-AU" dirty="0" smtClean="0"/>
          </a:p>
          <a:p>
            <a:endParaRPr lang="en-AU" dirty="0" smtClean="0"/>
          </a:p>
          <a:p>
            <a:endParaRPr lang="en-US" dirty="0"/>
          </a:p>
        </p:txBody>
      </p:sp>
      <p:pic>
        <p:nvPicPr>
          <p:cNvPr id="5" name="Content Placeholder 4" descr="Nguiu school kids performing their song.jpg"/>
          <p:cNvPicPr>
            <a:picLocks noGrp="1" noChangeAspect="1"/>
          </p:cNvPicPr>
          <p:nvPr>
            <p:ph sz="half" idx="2"/>
          </p:nvPr>
        </p:nvPicPr>
        <p:blipFill>
          <a:blip r:embed="rId3"/>
          <a:stretch>
            <a:fillRect/>
          </a:stretch>
        </p:blipFill>
        <p:spPr>
          <a:xfrm>
            <a:off x="4236720" y="1830081"/>
            <a:ext cx="4450080" cy="2969038"/>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98"/>
          </a:xfrm>
        </p:spPr>
        <p:txBody>
          <a:bodyPr/>
          <a:lstStyle/>
          <a:p>
            <a:r>
              <a:rPr lang="en-US" dirty="0" smtClean="0"/>
              <a:t>The Model</a:t>
            </a:r>
            <a:endParaRPr lang="en-US" dirty="0"/>
          </a:p>
        </p:txBody>
      </p:sp>
      <p:sp>
        <p:nvSpPr>
          <p:cNvPr id="3" name="Content Placeholder 2"/>
          <p:cNvSpPr>
            <a:spLocks noGrp="1"/>
          </p:cNvSpPr>
          <p:nvPr>
            <p:ph sz="half" idx="1"/>
          </p:nvPr>
        </p:nvSpPr>
        <p:spPr>
          <a:xfrm>
            <a:off x="247798" y="1600286"/>
            <a:ext cx="4260194" cy="4436977"/>
          </a:xfrm>
        </p:spPr>
        <p:txBody>
          <a:bodyPr>
            <a:normAutofit fontScale="25000" lnSpcReduction="20000"/>
          </a:bodyPr>
          <a:lstStyle/>
          <a:p>
            <a:r>
              <a:rPr lang="en-US" sz="6154" b="1" dirty="0" smtClean="0"/>
              <a:t>Establish and support local committees and a Joint committee to make decisions</a:t>
            </a:r>
            <a:endParaRPr lang="en-US" sz="6154" dirty="0" smtClean="0"/>
          </a:p>
          <a:p>
            <a:pPr lvl="1"/>
            <a:r>
              <a:rPr lang="en-US" sz="4000" dirty="0" smtClean="0"/>
              <a:t>To build local decision making capacity and </a:t>
            </a:r>
          </a:p>
          <a:p>
            <a:pPr lvl="1"/>
            <a:r>
              <a:rPr lang="en-US" sz="4000" dirty="0" smtClean="0"/>
              <a:t>Ensure community input to decisions made about what programs to fund and how to deliver them</a:t>
            </a:r>
            <a:endParaRPr lang="en-AU" sz="4000" dirty="0" smtClean="0"/>
          </a:p>
          <a:p>
            <a:pPr>
              <a:buNone/>
            </a:pPr>
            <a:endParaRPr lang="en-AU" sz="4000" dirty="0" smtClean="0"/>
          </a:p>
          <a:p>
            <a:pPr>
              <a:buNone/>
            </a:pPr>
            <a:endParaRPr lang="en-AU" sz="4000" dirty="0" smtClean="0"/>
          </a:p>
          <a:p>
            <a:r>
              <a:rPr lang="en-US" sz="8000" b="1" dirty="0" smtClean="0"/>
              <a:t>Employ local people in key roles</a:t>
            </a:r>
          </a:p>
          <a:p>
            <a:pPr lvl="1"/>
            <a:r>
              <a:rPr lang="en-AU" sz="4000" dirty="0" err="1" smtClean="0"/>
              <a:t>Nimarra</a:t>
            </a:r>
            <a:r>
              <a:rPr lang="en-AU" sz="4000" dirty="0" smtClean="0"/>
              <a:t> Worker Coordinator </a:t>
            </a:r>
          </a:p>
          <a:p>
            <a:pPr lvl="1"/>
            <a:r>
              <a:rPr lang="en-US" sz="4000" dirty="0" err="1" smtClean="0"/>
              <a:t>Nimarra</a:t>
            </a:r>
            <a:r>
              <a:rPr lang="en-US" sz="4000" dirty="0" smtClean="0"/>
              <a:t> workers  from </a:t>
            </a:r>
            <a:r>
              <a:rPr lang="en-AU" sz="4000" dirty="0" smtClean="0"/>
              <a:t> each </a:t>
            </a:r>
            <a:r>
              <a:rPr lang="en-US" sz="4000" dirty="0" err="1" smtClean="0"/>
              <a:t>Tiwi</a:t>
            </a:r>
            <a:r>
              <a:rPr lang="en-US" sz="4000" dirty="0" smtClean="0"/>
              <a:t> Islands </a:t>
            </a:r>
            <a:r>
              <a:rPr lang="en-AU" sz="4000" dirty="0" smtClean="0"/>
              <a:t>communities support the ARC</a:t>
            </a:r>
          </a:p>
          <a:p>
            <a:pPr lvl="1"/>
            <a:r>
              <a:rPr lang="en-AU" sz="4000" dirty="0" smtClean="0"/>
              <a:t>Palmerston Project Officers</a:t>
            </a:r>
            <a:endParaRPr lang="en-US" sz="4000" dirty="0" smtClean="0"/>
          </a:p>
          <a:p>
            <a:pPr>
              <a:buNone/>
            </a:pPr>
            <a:r>
              <a:rPr lang="en-US" sz="4000" dirty="0" smtClean="0"/>
              <a:t> </a:t>
            </a:r>
          </a:p>
          <a:p>
            <a:pPr>
              <a:buNone/>
            </a:pPr>
            <a:endParaRPr lang="en-AU" sz="4000" dirty="0" smtClean="0"/>
          </a:p>
          <a:p>
            <a:r>
              <a:rPr lang="en-US" sz="8000" b="1" dirty="0" smtClean="0"/>
              <a:t>Contract an evaluator to train and work with local evaluation teams long term</a:t>
            </a:r>
            <a:endParaRPr lang="en-AU" sz="8000" dirty="0" smtClean="0"/>
          </a:p>
          <a:p>
            <a:pPr lvl="1"/>
            <a:r>
              <a:rPr lang="en-AU" sz="4000" dirty="0" smtClean="0"/>
              <a:t>and with community Partners to support their monitoring and review activities</a:t>
            </a:r>
          </a:p>
          <a:p>
            <a:pPr>
              <a:buNone/>
            </a:pPr>
            <a:r>
              <a:rPr lang="en-AU" sz="4000" dirty="0" smtClean="0"/>
              <a:t> </a:t>
            </a:r>
          </a:p>
          <a:p>
            <a:endParaRPr lang="en-US" dirty="0"/>
          </a:p>
        </p:txBody>
      </p:sp>
      <p:pic>
        <p:nvPicPr>
          <p:cNvPr id="5" name="Content Placeholder 4" descr="Nguiu interview with song Project March 2011.jpg"/>
          <p:cNvPicPr>
            <a:picLocks noGrp="1" noChangeAspect="1"/>
          </p:cNvPicPr>
          <p:nvPr>
            <p:ph sz="half" idx="2"/>
          </p:nvPr>
        </p:nvPicPr>
        <p:blipFill>
          <a:blip r:embed="rId3"/>
          <a:stretch>
            <a:fillRect/>
          </a:stretch>
        </p:blipFill>
        <p:spPr>
          <a:xfrm>
            <a:off x="4648200" y="1922585"/>
            <a:ext cx="4038600" cy="4429839"/>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75549"/>
          </a:xfrm>
        </p:spPr>
        <p:txBody>
          <a:bodyPr/>
          <a:lstStyle/>
          <a:p>
            <a:r>
              <a:rPr lang="en-US" dirty="0" smtClean="0"/>
              <a:t>Overview of Palmerston</a:t>
            </a:r>
            <a:endParaRPr lang="en-US" dirty="0"/>
          </a:p>
        </p:txBody>
      </p:sp>
      <p:sp>
        <p:nvSpPr>
          <p:cNvPr id="3" name="Content Placeholder 2"/>
          <p:cNvSpPr>
            <a:spLocks noGrp="1"/>
          </p:cNvSpPr>
          <p:nvPr>
            <p:ph sz="half" idx="1"/>
          </p:nvPr>
        </p:nvSpPr>
        <p:spPr>
          <a:xfrm>
            <a:off x="457200" y="1734504"/>
            <a:ext cx="4038600" cy="4620421"/>
          </a:xfrm>
        </p:spPr>
        <p:txBody>
          <a:bodyPr>
            <a:normAutofit fontScale="92500" lnSpcReduction="10000"/>
          </a:bodyPr>
          <a:lstStyle/>
          <a:p>
            <a:pPr lvl="1"/>
            <a:r>
              <a:rPr lang="en-AU" sz="2000" dirty="0" smtClean="0">
                <a:solidFill>
                  <a:srgbClr val="000000"/>
                </a:solidFill>
              </a:rPr>
              <a:t>Fast growing satellite city 20 kilometres south of Darwin </a:t>
            </a:r>
          </a:p>
          <a:p>
            <a:pPr lvl="1"/>
            <a:r>
              <a:rPr lang="en-AU" sz="2000" dirty="0" smtClean="0">
                <a:solidFill>
                  <a:srgbClr val="000000"/>
                </a:solidFill>
              </a:rPr>
              <a:t>Population of 35,00</a:t>
            </a:r>
          </a:p>
          <a:p>
            <a:pPr lvl="2"/>
            <a:r>
              <a:rPr lang="en-AU" sz="1800" dirty="0" smtClean="0">
                <a:solidFill>
                  <a:srgbClr val="000000"/>
                </a:solidFill>
              </a:rPr>
              <a:t>a very young and mobile population</a:t>
            </a:r>
          </a:p>
          <a:p>
            <a:pPr lvl="2"/>
            <a:r>
              <a:rPr lang="en-AU" sz="1800" dirty="0" smtClean="0">
                <a:solidFill>
                  <a:srgbClr val="000000"/>
                </a:solidFill>
              </a:rPr>
              <a:t>children aged 0-4 years make up 30% of the population</a:t>
            </a:r>
          </a:p>
          <a:p>
            <a:pPr lvl="2"/>
            <a:r>
              <a:rPr lang="en-AU" sz="1800" dirty="0" smtClean="0">
                <a:solidFill>
                  <a:srgbClr val="000000"/>
                </a:solidFill>
              </a:rPr>
              <a:t>the Indigenous community is 11% of population</a:t>
            </a:r>
          </a:p>
          <a:p>
            <a:pPr lvl="2"/>
            <a:r>
              <a:rPr lang="en-AU" sz="1800" dirty="0" smtClean="0">
                <a:solidFill>
                  <a:srgbClr val="000000"/>
                </a:solidFill>
              </a:rPr>
              <a:t>20% of families have one parent </a:t>
            </a:r>
          </a:p>
          <a:p>
            <a:pPr lvl="2"/>
            <a:endParaRPr lang="en-AU" sz="1800" dirty="0" smtClean="0">
              <a:solidFill>
                <a:srgbClr val="000000"/>
              </a:solidFill>
            </a:endParaRPr>
          </a:p>
          <a:p>
            <a:pPr lvl="1"/>
            <a:r>
              <a:rPr lang="en-AU" sz="2000" dirty="0" smtClean="0">
                <a:solidFill>
                  <a:srgbClr val="000000"/>
                </a:solidFill>
              </a:rPr>
              <a:t>There are lot of services in Palmerston, but</a:t>
            </a:r>
          </a:p>
          <a:p>
            <a:pPr lvl="1"/>
            <a:r>
              <a:rPr lang="en-AU" sz="2000" dirty="0" smtClean="0">
                <a:solidFill>
                  <a:srgbClr val="000000"/>
                </a:solidFill>
              </a:rPr>
              <a:t>limited fun activities for children</a:t>
            </a:r>
          </a:p>
          <a:p>
            <a:pPr lvl="1"/>
            <a:endParaRPr lang="en-AU" dirty="0" smtClean="0"/>
          </a:p>
          <a:p>
            <a:pPr>
              <a:buNone/>
            </a:pPr>
            <a:endParaRPr lang="en-AU" dirty="0" smtClean="0"/>
          </a:p>
          <a:p>
            <a:pPr>
              <a:buNone/>
            </a:pPr>
            <a:endParaRPr lang="en-AU" dirty="0" smtClean="0"/>
          </a:p>
          <a:p>
            <a:pPr>
              <a:buNone/>
            </a:pPr>
            <a:endParaRPr lang="en-US" dirty="0"/>
          </a:p>
        </p:txBody>
      </p:sp>
      <p:pic>
        <p:nvPicPr>
          <p:cNvPr id="7" name="Content Placeholder 6" descr="palmerston.jpg"/>
          <p:cNvPicPr>
            <a:picLocks noGrp="1" noChangeAspect="1"/>
          </p:cNvPicPr>
          <p:nvPr>
            <p:ph sz="half" idx="2"/>
          </p:nvPr>
        </p:nvPicPr>
        <p:blipFill>
          <a:blip r:embed="rId3"/>
          <a:srcRect t="-22201" b="-22201"/>
          <a:stretch>
            <a:fillRect/>
          </a:stretch>
        </p:blip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65225"/>
          </a:xfrm>
        </p:spPr>
        <p:txBody>
          <a:bodyPr/>
          <a:lstStyle/>
          <a:p>
            <a:r>
              <a:rPr lang="en-US" dirty="0" smtClean="0"/>
              <a:t>Overview of the </a:t>
            </a:r>
            <a:r>
              <a:rPr lang="en-US" dirty="0" err="1" smtClean="0"/>
              <a:t>Tiwi</a:t>
            </a:r>
            <a:r>
              <a:rPr lang="en-US" dirty="0" smtClean="0"/>
              <a:t> islands</a:t>
            </a:r>
            <a:endParaRPr lang="en-US" dirty="0"/>
          </a:p>
        </p:txBody>
      </p:sp>
      <p:sp>
        <p:nvSpPr>
          <p:cNvPr id="3" name="Content Placeholder 2"/>
          <p:cNvSpPr>
            <a:spLocks noGrp="1"/>
          </p:cNvSpPr>
          <p:nvPr>
            <p:ph sz="half" idx="1"/>
          </p:nvPr>
        </p:nvSpPr>
        <p:spPr>
          <a:xfrm>
            <a:off x="216823" y="1569312"/>
            <a:ext cx="4553286" cy="5058969"/>
          </a:xfrm>
        </p:spPr>
        <p:txBody>
          <a:bodyPr>
            <a:normAutofit fontScale="25000" lnSpcReduction="20000"/>
          </a:bodyPr>
          <a:lstStyle/>
          <a:p>
            <a:r>
              <a:rPr lang="en-AU" sz="6400" b="1" dirty="0" err="1" smtClean="0"/>
              <a:t>Wurrumiyanga</a:t>
            </a:r>
            <a:r>
              <a:rPr lang="en-AU" sz="6400" b="1" dirty="0" smtClean="0"/>
              <a:t> (Nguiu) on Bathurst Island </a:t>
            </a:r>
          </a:p>
          <a:p>
            <a:pPr lvl="1">
              <a:buFont typeface="Wingdings" charset="2"/>
              <a:buChar char="Ø"/>
            </a:pPr>
            <a:r>
              <a:rPr lang="en-AU" sz="6400" dirty="0" smtClean="0"/>
              <a:t>A former Catholic mission</a:t>
            </a:r>
          </a:p>
          <a:p>
            <a:pPr lvl="1"/>
            <a:endParaRPr lang="en-AU" sz="6400" dirty="0" smtClean="0"/>
          </a:p>
          <a:p>
            <a:r>
              <a:rPr lang="en-AU" sz="6400" b="1" dirty="0" smtClean="0"/>
              <a:t>Pirlangimpi and Milikapiti on Melville Island</a:t>
            </a:r>
          </a:p>
          <a:p>
            <a:pPr lvl="1">
              <a:buFont typeface="Wingdings" charset="2"/>
              <a:buChar char="Ø"/>
            </a:pPr>
            <a:r>
              <a:rPr lang="en-AU" sz="6400" dirty="0" smtClean="0"/>
              <a:t>Pirlangimpi established as a mission for part Aboriginal Children</a:t>
            </a:r>
          </a:p>
          <a:p>
            <a:pPr lvl="1"/>
            <a:endParaRPr lang="en-AU" sz="6400" dirty="0" smtClean="0"/>
          </a:p>
          <a:p>
            <a:r>
              <a:rPr lang="en-AU" sz="6400" dirty="0" smtClean="0"/>
              <a:t>80 kilometres north of Darwin by air or boat</a:t>
            </a:r>
          </a:p>
          <a:p>
            <a:endParaRPr lang="en-AU" sz="6400" dirty="0" smtClean="0"/>
          </a:p>
          <a:p>
            <a:r>
              <a:rPr lang="en-AU" sz="6400" dirty="0" smtClean="0"/>
              <a:t>Population  around 2,600 Aboriginal people</a:t>
            </a:r>
          </a:p>
          <a:p>
            <a:endParaRPr lang="en-AU" sz="6400" dirty="0" smtClean="0"/>
          </a:p>
          <a:p>
            <a:r>
              <a:rPr lang="en-AU" sz="6400" dirty="0" smtClean="0"/>
              <a:t>The Tiwi islands communities are welcoming and friendly places </a:t>
            </a:r>
          </a:p>
          <a:p>
            <a:pPr lvl="1">
              <a:buFont typeface="Wingdings" charset="2"/>
              <a:buChar char="Ø"/>
            </a:pPr>
            <a:r>
              <a:rPr lang="en-AU" sz="6200" dirty="0" smtClean="0"/>
              <a:t>famous for football, art and great fishing</a:t>
            </a:r>
          </a:p>
          <a:p>
            <a:pPr>
              <a:buNone/>
            </a:pPr>
            <a:endParaRPr lang="en-AU" sz="6400" dirty="0" smtClean="0"/>
          </a:p>
          <a:p>
            <a:pPr>
              <a:buNone/>
            </a:pPr>
            <a:endParaRPr lang="en-AU" sz="6400" dirty="0" smtClean="0"/>
          </a:p>
          <a:p>
            <a:r>
              <a:rPr lang="en-AU" sz="6400" dirty="0" smtClean="0"/>
              <a:t>Despite a large number of children’s services working in the Tiwi Island communities, there are limited play and recreation activities and places for children and young people</a:t>
            </a:r>
          </a:p>
          <a:p>
            <a:endParaRPr lang="en-AU" dirty="0" smtClean="0"/>
          </a:p>
          <a:p>
            <a:endParaRPr lang="en-US" dirty="0"/>
          </a:p>
        </p:txBody>
      </p:sp>
      <p:pic>
        <p:nvPicPr>
          <p:cNvPr id="5" name="Content Placeholder 4" descr="tiwi_island_map.gif"/>
          <p:cNvPicPr>
            <a:picLocks noGrp="1" noChangeAspect="1"/>
          </p:cNvPicPr>
          <p:nvPr>
            <p:ph sz="half" idx="2"/>
          </p:nvPr>
        </p:nvPicPr>
        <p:blipFill>
          <a:blip r:embed="rId2"/>
          <a:srcRect l="-15061" r="-15061"/>
          <a:stretch>
            <a:fillRect/>
          </a:stretch>
        </p:blipFill>
        <p:spPr>
          <a:xfrm>
            <a:off x="4328768" y="1569313"/>
            <a:ext cx="4358032" cy="4785612"/>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68435"/>
            <a:ext cx="8229600" cy="1001469"/>
          </a:xfrm>
        </p:spPr>
        <p:txBody>
          <a:bodyPr/>
          <a:lstStyle/>
          <a:p>
            <a:pPr algn="l"/>
            <a:r>
              <a:rPr lang="en-US" dirty="0" smtClean="0"/>
              <a:t>What we have been doing?</a:t>
            </a:r>
            <a:endParaRPr lang="en-US" dirty="0"/>
          </a:p>
        </p:txBody>
      </p:sp>
      <p:sp>
        <p:nvSpPr>
          <p:cNvPr id="8" name="Content Placeholder 7"/>
          <p:cNvSpPr>
            <a:spLocks noGrp="1"/>
          </p:cNvSpPr>
          <p:nvPr>
            <p:ph sz="half" idx="1"/>
          </p:nvPr>
        </p:nvSpPr>
        <p:spPr/>
        <p:txBody>
          <a:bodyPr/>
          <a:lstStyle/>
          <a:p>
            <a:pPr>
              <a:buNone/>
            </a:pPr>
            <a:endParaRPr lang="en-US" dirty="0"/>
          </a:p>
        </p:txBody>
      </p:sp>
      <p:pic>
        <p:nvPicPr>
          <p:cNvPr id="10" name="Content Placeholder 9" descr="Ron and kids bush camp nguiu.jpg"/>
          <p:cNvPicPr>
            <a:picLocks noGrp="1" noChangeAspect="1"/>
          </p:cNvPicPr>
          <p:nvPr>
            <p:ph sz="half" idx="2"/>
          </p:nvPr>
        </p:nvPicPr>
        <p:blipFill>
          <a:blip r:embed="rId2"/>
          <a:srcRect t="-23192" b="-23192"/>
          <a:stretch>
            <a:fillRect/>
          </a:stretch>
        </p:blipFill>
        <p:spPr>
          <a:xfrm>
            <a:off x="4495800" y="552049"/>
            <a:ext cx="4038600" cy="4434840"/>
          </a:xfrm>
        </p:spPr>
      </p:pic>
      <p:pic>
        <p:nvPicPr>
          <p:cNvPr id="6" name="Picture 5" descr="Ron and Pious Milikapiti eval feedback March 2011.jpg"/>
          <p:cNvPicPr>
            <a:picLocks noChangeAspect="1"/>
          </p:cNvPicPr>
          <p:nvPr/>
        </p:nvPicPr>
        <p:blipFill>
          <a:blip r:embed="rId3"/>
          <a:stretch>
            <a:fillRect/>
          </a:stretch>
        </p:blipFill>
        <p:spPr>
          <a:xfrm>
            <a:off x="457200" y="1269904"/>
            <a:ext cx="3035524" cy="4047366"/>
          </a:xfrm>
          <a:prstGeom prst="rect">
            <a:avLst/>
          </a:prstGeom>
        </p:spPr>
      </p:pic>
      <p:pic>
        <p:nvPicPr>
          <p:cNvPr id="7" name="Picture 6" descr="Nguiu evaluation data colleciton workshop 3 march 2011.jpg"/>
          <p:cNvPicPr>
            <a:picLocks noChangeAspect="1"/>
          </p:cNvPicPr>
          <p:nvPr/>
        </p:nvPicPr>
        <p:blipFill>
          <a:blip r:embed="rId4"/>
          <a:stretch>
            <a:fillRect/>
          </a:stretch>
        </p:blipFill>
        <p:spPr>
          <a:xfrm>
            <a:off x="3492724" y="4098070"/>
            <a:ext cx="3251200" cy="24384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Learning about evaluation </a:t>
            </a:r>
            <a:endParaRPr lang="en-US" dirty="0"/>
          </a:p>
        </p:txBody>
      </p:sp>
      <p:sp>
        <p:nvSpPr>
          <p:cNvPr id="3" name="Content Placeholder 2"/>
          <p:cNvSpPr>
            <a:spLocks noGrp="1"/>
          </p:cNvSpPr>
          <p:nvPr>
            <p:ph sz="half" idx="1"/>
          </p:nvPr>
        </p:nvSpPr>
        <p:spPr/>
        <p:txBody>
          <a:bodyPr/>
          <a:lstStyle/>
          <a:p>
            <a:endParaRPr lang="en-AU" smtClean="0"/>
          </a:p>
          <a:p>
            <a:endParaRPr lang="en-US" dirty="0"/>
          </a:p>
        </p:txBody>
      </p:sp>
      <p:pic>
        <p:nvPicPr>
          <p:cNvPr id="5" name="Content Placeholder 4" descr="P1010020.jpg"/>
          <p:cNvPicPr>
            <a:picLocks noGrp="1" noChangeAspect="1"/>
          </p:cNvPicPr>
          <p:nvPr>
            <p:ph sz="half" idx="2"/>
          </p:nvPr>
        </p:nvPicPr>
        <p:blipFill>
          <a:blip r:embed="rId3"/>
          <a:srcRect t="-23155" b="-23155"/>
          <a:stretch>
            <a:fillRect/>
          </a:stretch>
        </p:blipFill>
        <p:spPr/>
      </p:pic>
      <p:pic>
        <p:nvPicPr>
          <p:cNvPr id="18" name="Content Placeholder 4" descr="Narelle facilitating PFC evaluation.jpg"/>
          <p:cNvPicPr>
            <a:picLocks noChangeAspect="1"/>
          </p:cNvPicPr>
          <p:nvPr/>
        </p:nvPicPr>
        <p:blipFill>
          <a:blip r:embed="rId4"/>
          <a:stretch>
            <a:fillRect/>
          </a:stretch>
        </p:blipFill>
        <p:spPr>
          <a:xfrm>
            <a:off x="609600" y="2623030"/>
            <a:ext cx="4038600" cy="302895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4276"/>
            <a:ext cx="8463524" cy="731057"/>
          </a:xfrm>
        </p:spPr>
        <p:txBody>
          <a:bodyPr>
            <a:noAutofit/>
          </a:bodyPr>
          <a:lstStyle/>
          <a:p>
            <a:r>
              <a:rPr lang="en-US" sz="4000" dirty="0" smtClean="0"/>
              <a:t>Evaluating C4C Programs on </a:t>
            </a:r>
            <a:r>
              <a:rPr lang="en-US" sz="4000" dirty="0" err="1" smtClean="0"/>
              <a:t>Tiwi</a:t>
            </a:r>
            <a:r>
              <a:rPr lang="en-US" sz="4000" dirty="0" smtClean="0"/>
              <a:t> Islands and in </a:t>
            </a:r>
            <a:r>
              <a:rPr lang="en-US" sz="4000" dirty="0" err="1" smtClean="0"/>
              <a:t>Palmerston</a:t>
            </a:r>
            <a:endParaRPr lang="en-US" sz="4000" dirty="0"/>
          </a:p>
        </p:txBody>
      </p:sp>
      <p:pic>
        <p:nvPicPr>
          <p:cNvPr id="5" name="Content Placeholder 4" descr="Milikapti team interviewing school principal.jpg"/>
          <p:cNvPicPr>
            <a:picLocks noGrp="1" noChangeAspect="1"/>
          </p:cNvPicPr>
          <p:nvPr>
            <p:ph sz="half" idx="2"/>
          </p:nvPr>
        </p:nvPicPr>
        <p:blipFill>
          <a:blip r:embed="rId3"/>
          <a:srcRect t="-23192" b="-23192"/>
          <a:stretch>
            <a:fillRect/>
          </a:stretch>
        </p:blipFill>
        <p:spPr>
          <a:xfrm>
            <a:off x="4648200" y="1928552"/>
            <a:ext cx="4038600" cy="4434840"/>
          </a:xfrm>
        </p:spPr>
      </p:pic>
      <p:pic>
        <p:nvPicPr>
          <p:cNvPr id="11" name="Content Placeholder 10" descr="nc.jpg"/>
          <p:cNvPicPr>
            <a:picLocks noGrp="1" noChangeAspect="1"/>
          </p:cNvPicPr>
          <p:nvPr>
            <p:ph sz="half" idx="1"/>
          </p:nvPr>
        </p:nvPicPr>
        <p:blipFill>
          <a:blip r:embed="rId4"/>
          <a:srcRect t="-46" b="-46"/>
          <a:stretch>
            <a:fillRect/>
          </a:stretch>
        </p:blip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084"/>
            <a:ext cx="8229600" cy="991145"/>
          </a:xfrm>
        </p:spPr>
        <p:txBody>
          <a:bodyPr/>
          <a:lstStyle/>
          <a:p>
            <a:r>
              <a:rPr lang="en-US" dirty="0" smtClean="0"/>
              <a:t>Reporting and feedback</a:t>
            </a:r>
            <a:endParaRPr lang="en-US" dirty="0"/>
          </a:p>
        </p:txBody>
      </p:sp>
      <p:pic>
        <p:nvPicPr>
          <p:cNvPr id="5" name="Content Placeholder 4" descr="Nguiu feedback March 2011.jpg"/>
          <p:cNvPicPr>
            <a:picLocks noGrp="1" noChangeAspect="1"/>
          </p:cNvPicPr>
          <p:nvPr>
            <p:ph sz="half" idx="1"/>
          </p:nvPr>
        </p:nvPicPr>
        <p:blipFill>
          <a:blip r:embed="rId3"/>
          <a:srcRect t="-23192" b="-23192"/>
          <a:stretch>
            <a:fillRect/>
          </a:stretch>
        </p:blipFill>
        <p:spPr/>
      </p:pic>
      <p:sp>
        <p:nvSpPr>
          <p:cNvPr id="3" name="Content Placeholder 2"/>
          <p:cNvSpPr>
            <a:spLocks noGrp="1"/>
          </p:cNvSpPr>
          <p:nvPr>
            <p:ph sz="half" idx="2"/>
          </p:nvPr>
        </p:nvSpPr>
        <p:spPr>
          <a:xfrm>
            <a:off x="4648200" y="1280229"/>
            <a:ext cx="4038600" cy="5074696"/>
          </a:xfrm>
        </p:spPr>
        <p:txBody>
          <a:bodyPr>
            <a:normAutofit fontScale="92500" lnSpcReduction="20000"/>
          </a:bodyPr>
          <a:lstStyle/>
          <a:p>
            <a:r>
              <a:rPr lang="en-AU" sz="2000" b="1" dirty="0" smtClean="0"/>
              <a:t>Feedback to people we talked to</a:t>
            </a:r>
          </a:p>
          <a:p>
            <a:pPr lvl="1">
              <a:buFont typeface="Wingdings" charset="2"/>
              <a:buChar char="Ø"/>
            </a:pPr>
            <a:r>
              <a:rPr lang="en-AU" sz="1882" dirty="0" smtClean="0"/>
              <a:t>We have given feedback to everyone who talked to us</a:t>
            </a:r>
          </a:p>
          <a:p>
            <a:pPr lvl="1">
              <a:buFont typeface="Wingdings" charset="2"/>
              <a:buChar char="Ø"/>
            </a:pPr>
            <a:r>
              <a:rPr lang="en-AU" sz="1882" dirty="0" smtClean="0"/>
              <a:t>We give back workshop reports with photos in Palmerston </a:t>
            </a:r>
          </a:p>
          <a:p>
            <a:pPr lvl="1">
              <a:buFont typeface="Wingdings" charset="2"/>
              <a:buChar char="Ø"/>
            </a:pPr>
            <a:r>
              <a:rPr lang="en-AU" sz="1882" dirty="0" smtClean="0"/>
              <a:t>We give back newsletters with photos in Tiwi Islands</a:t>
            </a:r>
          </a:p>
          <a:p>
            <a:pPr lvl="2"/>
            <a:endParaRPr lang="en-AU" dirty="0" smtClean="0"/>
          </a:p>
          <a:p>
            <a:r>
              <a:rPr lang="en-AU" sz="2000" b="1" dirty="0" smtClean="0"/>
              <a:t>Feedback to community </a:t>
            </a:r>
          </a:p>
          <a:p>
            <a:pPr lvl="1">
              <a:buFont typeface="Wingdings" charset="2"/>
              <a:buChar char="Ø"/>
            </a:pPr>
            <a:r>
              <a:rPr lang="en-AU" sz="2000" dirty="0" smtClean="0"/>
              <a:t>Meetings in the community to feedback what we have learnt</a:t>
            </a:r>
          </a:p>
          <a:p>
            <a:pPr lvl="1"/>
            <a:endParaRPr lang="en-AU" sz="2000" dirty="0" smtClean="0"/>
          </a:p>
          <a:p>
            <a:r>
              <a:rPr lang="en-AU" sz="2000" b="1" dirty="0" smtClean="0"/>
              <a:t>Feedback to Local and Joint Committees</a:t>
            </a:r>
          </a:p>
          <a:p>
            <a:pPr lvl="1">
              <a:buFont typeface="Wingdings" charset="2"/>
              <a:buChar char="Ø"/>
            </a:pPr>
            <a:r>
              <a:rPr lang="en-AU" sz="1882" dirty="0" smtClean="0"/>
              <a:t>We report to the committee meetings and provide advice when the committees are deciding which programs to support and how to allocate funds</a:t>
            </a:r>
          </a:p>
          <a:p>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ＭＳ Ｐ明朝"/>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Flow.thmx</Template>
  <TotalTime>508</TotalTime>
  <Words>1753</Words>
  <Application>Microsoft Office PowerPoint</Application>
  <PresentationFormat>On-screen Show (4:3)</PresentationFormat>
  <Paragraphs>263</Paragraphs>
  <Slides>19</Slides>
  <Notes>11</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Flow</vt:lpstr>
      <vt:lpstr>  STRENGTHENING COMMUNITY DECISION MAKING  THROUGH BUILDING EVALUATION CAPACITY AND PARTICIPATORY EVALUATION OF LOCAL PROGRAMS</vt:lpstr>
      <vt:lpstr>Background</vt:lpstr>
      <vt:lpstr>The Model</vt:lpstr>
      <vt:lpstr>Overview of Palmerston</vt:lpstr>
      <vt:lpstr>Overview of the Tiwi islands</vt:lpstr>
      <vt:lpstr>What we have been doing?</vt:lpstr>
      <vt:lpstr>Learning about evaluation </vt:lpstr>
      <vt:lpstr>Evaluating C4C Programs on Tiwi Islands and in Palmerston</vt:lpstr>
      <vt:lpstr>Reporting and feedback</vt:lpstr>
      <vt:lpstr>Feedback to committees and community</vt:lpstr>
      <vt:lpstr>Committees make decisions </vt:lpstr>
      <vt:lpstr>What have been the outcomes for us </vt:lpstr>
      <vt:lpstr>Outcomes for evaluation team members </vt:lpstr>
      <vt:lpstr>Outcomes for committees</vt:lpstr>
      <vt:lpstr>Outcomes for community </vt:lpstr>
      <vt:lpstr>Outcomes for families and children</vt:lpstr>
      <vt:lpstr>Outcomes for families and children</vt:lpstr>
      <vt:lpstr>Outcomes for the Red Cross and the C4C Program </vt:lpstr>
      <vt:lpstr>Thanks for listening</vt:lpstr>
    </vt:vector>
  </TitlesOfParts>
  <Manager/>
  <Company>Pandanus Evaluation &amp; Planning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STRENGTHENING COMMUNITY DECISION MAKING  THROUGH BUILDING EVALUATION CAPACITY AND PARTICIPATORY EVALUATION OF LOCAL PROGRAMS    </dc:title>
  <dc:subject/>
  <dc:creator>Nea Harrison</dc:creator>
  <cp:keywords/>
  <dc:description/>
  <cp:lastModifiedBy>system administrator</cp:lastModifiedBy>
  <cp:revision>25</cp:revision>
  <dcterms:created xsi:type="dcterms:W3CDTF">2011-09-01T02:21:22Z</dcterms:created>
  <dcterms:modified xsi:type="dcterms:W3CDTF">2011-09-01T06:40:55Z</dcterms:modified>
  <cp:category/>
</cp:coreProperties>
</file>